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04" r:id="rId1"/>
  </p:sldMasterIdLst>
  <p:sldIdLst>
    <p:sldId id="256" r:id="rId2"/>
    <p:sldId id="257" r:id="rId3"/>
    <p:sldId id="277" r:id="rId4"/>
    <p:sldId id="258" r:id="rId5"/>
    <p:sldId id="272" r:id="rId6"/>
    <p:sldId id="279" r:id="rId7"/>
    <p:sldId id="273" r:id="rId8"/>
    <p:sldId id="269" r:id="rId9"/>
    <p:sldId id="270" r:id="rId10"/>
    <p:sldId id="271" r:id="rId11"/>
    <p:sldId id="274" r:id="rId12"/>
    <p:sldId id="278" r:id="rId13"/>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7eNCECidmZZ9tHU7YGv85Q==" hashData="jxCndDZly4mjiG8GIp8oXEQ9mi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366" autoAdjust="0"/>
    <p:restoredTop sz="94660"/>
  </p:normalViewPr>
  <p:slideViewPr>
    <p:cSldViewPr>
      <p:cViewPr>
        <p:scale>
          <a:sx n="72" d="100"/>
          <a:sy n="72" d="100"/>
        </p:scale>
        <p:origin x="-1524"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9" name="عنوان فرعي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وان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ar-SA" smtClean="0"/>
              <a:t>انقر لتحرير نمط العنوان الرئيسي</a:t>
            </a:r>
            <a:endParaRPr kumimoji="0" lang="en-US"/>
          </a:p>
        </p:txBody>
      </p:sp>
      <p:cxnSp>
        <p:nvCxnSpPr>
          <p:cNvPr id="8" name="رابط مستقيم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شكل بيضاوي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عنصر نائب للتاريخ 14"/>
          <p:cNvSpPr>
            <a:spLocks noGrp="1"/>
          </p:cNvSpPr>
          <p:nvPr>
            <p:ph type="dt" sz="half" idx="10"/>
          </p:nvPr>
        </p:nvSpPr>
        <p:spPr/>
        <p:txBody>
          <a:bodyPr/>
          <a:lstStyle/>
          <a:p>
            <a:fld id="{35E49015-E0C3-40B9-8525-BD44C80BC014}" type="datetimeFigureOut">
              <a:rPr lang="ar-IQ" smtClean="0"/>
              <a:t>16/11/1445</a:t>
            </a:fld>
            <a:endParaRPr lang="ar-IQ"/>
          </a:p>
        </p:txBody>
      </p:sp>
      <p:sp>
        <p:nvSpPr>
          <p:cNvPr id="16" name="عنصر نائب لرقم الشريحة 15"/>
          <p:cNvSpPr>
            <a:spLocks noGrp="1"/>
          </p:cNvSpPr>
          <p:nvPr>
            <p:ph type="sldNum" sz="quarter" idx="11"/>
          </p:nvPr>
        </p:nvSpPr>
        <p:spPr/>
        <p:txBody>
          <a:bodyPr/>
          <a:lstStyle/>
          <a:p>
            <a:fld id="{79A45E47-78AF-43A6-A78C-9BF9E2D867AD}" type="slidenum">
              <a:rPr lang="ar-IQ" smtClean="0"/>
              <a:t>‹#›</a:t>
            </a:fld>
            <a:endParaRPr lang="ar-IQ"/>
          </a:p>
        </p:txBody>
      </p:sp>
      <p:sp>
        <p:nvSpPr>
          <p:cNvPr id="17" name="عنصر نائب للتذييل 16"/>
          <p:cNvSpPr>
            <a:spLocks noGrp="1"/>
          </p:cNvSpPr>
          <p:nvPr>
            <p:ph type="ftr" sz="quarter" idx="12"/>
          </p:nvPr>
        </p:nvSpPr>
        <p:spPr/>
        <p:txBody>
          <a:bodyPr/>
          <a:lstStyle/>
          <a:p>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35E49015-E0C3-40B9-8525-BD44C80BC014}" type="datetimeFigureOut">
              <a:rPr lang="ar-IQ" smtClean="0"/>
              <a:t>16/11/1445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79A45E47-78AF-43A6-A78C-9BF9E2D867AD}"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35E49015-E0C3-40B9-8525-BD44C80BC014}" type="datetimeFigureOut">
              <a:rPr lang="ar-IQ" smtClean="0"/>
              <a:t>16/11/1445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79A45E47-78AF-43A6-A78C-9BF9E2D867AD}"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9" name="عنصر نائب للمحتوى 8"/>
          <p:cNvSpPr>
            <a:spLocks noGrp="1"/>
          </p:cNvSpPr>
          <p:nvPr>
            <p:ph idx="1"/>
          </p:nvPr>
        </p:nvSpPr>
        <p:spPr>
          <a:xfrm>
            <a:off x="457200" y="1524000"/>
            <a:ext cx="8229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4" name="عنصر نائب للتاريخ 13"/>
          <p:cNvSpPr>
            <a:spLocks noGrp="1"/>
          </p:cNvSpPr>
          <p:nvPr>
            <p:ph type="dt" sz="half" idx="14"/>
          </p:nvPr>
        </p:nvSpPr>
        <p:spPr/>
        <p:txBody>
          <a:bodyPr/>
          <a:lstStyle/>
          <a:p>
            <a:fld id="{35E49015-E0C3-40B9-8525-BD44C80BC014}" type="datetimeFigureOut">
              <a:rPr lang="ar-IQ" smtClean="0"/>
              <a:t>16/11/1445</a:t>
            </a:fld>
            <a:endParaRPr lang="ar-IQ"/>
          </a:p>
        </p:txBody>
      </p:sp>
      <p:sp>
        <p:nvSpPr>
          <p:cNvPr id="15" name="عنصر نائب لرقم الشريحة 14"/>
          <p:cNvSpPr>
            <a:spLocks noGrp="1"/>
          </p:cNvSpPr>
          <p:nvPr>
            <p:ph type="sldNum" sz="quarter" idx="15"/>
          </p:nvPr>
        </p:nvSpPr>
        <p:spPr/>
        <p:txBody>
          <a:bodyPr/>
          <a:lstStyle>
            <a:lvl1pPr algn="ctr">
              <a:defRPr/>
            </a:lvl1pPr>
          </a:lstStyle>
          <a:p>
            <a:fld id="{79A45E47-78AF-43A6-A78C-9BF9E2D867AD}" type="slidenum">
              <a:rPr lang="ar-IQ" smtClean="0"/>
              <a:t>‹#›</a:t>
            </a:fld>
            <a:endParaRPr lang="ar-IQ"/>
          </a:p>
        </p:txBody>
      </p:sp>
      <p:sp>
        <p:nvSpPr>
          <p:cNvPr id="16" name="عنصر نائب للتذييل 15"/>
          <p:cNvSpPr>
            <a:spLocks noGrp="1"/>
          </p:cNvSpPr>
          <p:nvPr>
            <p:ph type="ftr" sz="quarter" idx="16"/>
          </p:nvPr>
        </p:nvSpPr>
        <p:spPr/>
        <p:txBody>
          <a:bodyPr/>
          <a:lstStyle/>
          <a:p>
            <a:endParaRPr lang="ar-IQ"/>
          </a:p>
        </p:txBody>
      </p:sp>
      <p:sp>
        <p:nvSpPr>
          <p:cNvPr id="17" name="عنوان 16"/>
          <p:cNvSpPr>
            <a:spLocks noGrp="1"/>
          </p:cNvSpPr>
          <p:nvPr>
            <p:ph type="title"/>
          </p:nvPr>
        </p:nvSpPr>
        <p:spPr/>
        <p:txBody>
          <a:bodyPr rtlCol="0" anchor="b" anchorCtr="0"/>
          <a:lstStyle/>
          <a:p>
            <a:r>
              <a:rPr kumimoji="0" lang="ar-SA" smtClean="0"/>
              <a:t>انقر لتحرير نمط العنوان الرئيسي</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p:txBody>
          <a:bodyPr/>
          <a:lstStyle/>
          <a:p>
            <a:fld id="{35E49015-E0C3-40B9-8525-BD44C80BC014}" type="datetimeFigureOut">
              <a:rPr lang="ar-IQ" smtClean="0"/>
              <a:t>16/11/1445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79A45E47-78AF-43A6-A78C-9BF9E2D867AD}" type="slidenum">
              <a:rPr lang="ar-IQ" smtClean="0"/>
              <a:t>‹#›</a:t>
            </a:fld>
            <a:endParaRPr lang="ar-IQ"/>
          </a:p>
        </p:txBody>
      </p:sp>
      <p:sp>
        <p:nvSpPr>
          <p:cNvPr id="2" name="عنوان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cxnSp>
        <p:nvCxnSpPr>
          <p:cNvPr id="7" name="رابط مستقيم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عنصر نائب للتاريخ 4"/>
          <p:cNvSpPr>
            <a:spLocks noGrp="1"/>
          </p:cNvSpPr>
          <p:nvPr>
            <p:ph type="dt" sz="half" idx="10"/>
          </p:nvPr>
        </p:nvSpPr>
        <p:spPr/>
        <p:txBody>
          <a:bodyPr/>
          <a:lstStyle/>
          <a:p>
            <a:fld id="{35E49015-E0C3-40B9-8525-BD44C80BC014}" type="datetimeFigureOut">
              <a:rPr lang="ar-IQ" smtClean="0"/>
              <a:t>16/11/1445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79A45E47-78AF-43A6-A78C-9BF9E2D867AD}" type="slidenum">
              <a:rPr lang="ar-IQ" smtClean="0"/>
              <a:t>‹#›</a:t>
            </a:fld>
            <a:endParaRPr lang="ar-IQ"/>
          </a:p>
        </p:txBody>
      </p:sp>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11" name="عنصر نائب للمحتوى 10"/>
          <p:cNvSpPr>
            <a:spLocks noGrp="1"/>
          </p:cNvSpPr>
          <p:nvPr>
            <p:ph sz="half" idx="1"/>
          </p:nvPr>
        </p:nvSpPr>
        <p:spPr>
          <a:xfrm>
            <a:off x="457200" y="1524000"/>
            <a:ext cx="4059936"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half" idx="2"/>
          </p:nvPr>
        </p:nvSpPr>
        <p:spPr>
          <a:xfrm>
            <a:off x="4648200" y="1524000"/>
            <a:ext cx="4059936"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9" name="عنصر نائب لرقم الشريحة 8"/>
          <p:cNvSpPr>
            <a:spLocks noGrp="1"/>
          </p:cNvSpPr>
          <p:nvPr>
            <p:ph type="sldNum" sz="quarter" idx="12"/>
          </p:nvPr>
        </p:nvSpPr>
        <p:spPr/>
        <p:txBody>
          <a:bodyPr/>
          <a:lstStyle/>
          <a:p>
            <a:fld id="{79A45E47-78AF-43A6-A78C-9BF9E2D867AD}" type="slidenum">
              <a:rPr lang="ar-IQ" smtClean="0"/>
              <a:t>‹#›</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7" name="عنصر نائب للتاريخ 6"/>
          <p:cNvSpPr>
            <a:spLocks noGrp="1"/>
          </p:cNvSpPr>
          <p:nvPr>
            <p:ph type="dt" sz="half" idx="10"/>
          </p:nvPr>
        </p:nvSpPr>
        <p:spPr/>
        <p:txBody>
          <a:bodyPr/>
          <a:lstStyle/>
          <a:p>
            <a:fld id="{35E49015-E0C3-40B9-8525-BD44C80BC014}" type="datetimeFigureOut">
              <a:rPr lang="ar-IQ" smtClean="0"/>
              <a:t>16/11/1445</a:t>
            </a:fld>
            <a:endParaRPr lang="ar-IQ"/>
          </a:p>
        </p:txBody>
      </p:sp>
      <p:sp>
        <p:nvSpPr>
          <p:cNvPr id="3" name="عنصر نائب للنص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32" name="عنصر نائب للمحتوى 31"/>
          <p:cNvSpPr>
            <a:spLocks noGrp="1"/>
          </p:cNvSpPr>
          <p:nvPr>
            <p:ph sz="half" idx="2"/>
          </p:nvPr>
        </p:nvSpPr>
        <p:spPr>
          <a:xfrm>
            <a:off x="457200" y="2201896"/>
            <a:ext cx="4038600" cy="391363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34" name="عنصر نائب للمحتوى 33"/>
          <p:cNvSpPr>
            <a:spLocks noGrp="1"/>
          </p:cNvSpPr>
          <p:nvPr>
            <p:ph sz="quarter" idx="4"/>
          </p:nvPr>
        </p:nvSpPr>
        <p:spPr>
          <a:xfrm>
            <a:off x="4649788" y="2201896"/>
            <a:ext cx="4038600" cy="391363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 name="عنوان 1"/>
          <p:cNvSpPr>
            <a:spLocks noGrp="1"/>
          </p:cNvSpPr>
          <p:nvPr>
            <p:ph type="title"/>
          </p:nvPr>
        </p:nvSpPr>
        <p:spPr>
          <a:xfrm>
            <a:off x="457200" y="155448"/>
            <a:ext cx="8229600" cy="1143000"/>
          </a:xfrm>
        </p:spPr>
        <p:txBody>
          <a:bodyPr anchor="b" anchorCtr="0"/>
          <a:lstStyle>
            <a:lvl1pPr>
              <a:defRPr/>
            </a:lvl1pPr>
          </a:lstStyle>
          <a:p>
            <a:r>
              <a:rPr kumimoji="0" lang="ar-SA" smtClean="0"/>
              <a:t>انقر لتحرير نمط العنوان الرئيسي</a:t>
            </a:r>
            <a:endParaRPr kumimoji="0" lang="en-US"/>
          </a:p>
        </p:txBody>
      </p:sp>
      <p:sp>
        <p:nvSpPr>
          <p:cNvPr id="12" name="عنصر نائب للنص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cxnSp>
        <p:nvCxnSpPr>
          <p:cNvPr id="10" name="رابط مستقيم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p>
            <a:fld id="{35E49015-E0C3-40B9-8525-BD44C80BC014}" type="datetimeFigureOut">
              <a:rPr lang="ar-IQ" smtClean="0"/>
              <a:t>16/11/1445</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79A45E47-78AF-43A6-A78C-9BF9E2D867AD}" type="slidenum">
              <a:rPr lang="ar-IQ" smtClean="0"/>
              <a:t>‹#›</a:t>
            </a:fld>
            <a:endParaRPr lang="ar-IQ"/>
          </a:p>
        </p:txBody>
      </p:sp>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35E49015-E0C3-40B9-8525-BD44C80BC014}" type="datetimeFigureOut">
              <a:rPr lang="ar-IQ" smtClean="0"/>
              <a:t>16/11/1445</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79A45E47-78AF-43A6-A78C-9BF9E2D867AD}"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9" name="عنصر نائب للمحتوى 28"/>
          <p:cNvSpPr>
            <a:spLocks noGrp="1"/>
          </p:cNvSpPr>
          <p:nvPr>
            <p:ph sz="quarter" idx="1"/>
          </p:nvPr>
        </p:nvSpPr>
        <p:spPr>
          <a:xfrm>
            <a:off x="457200" y="457200"/>
            <a:ext cx="6248400" cy="5715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3" name="عنصر نائب للنص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31" name="عنوان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ar-SA" smtClean="0"/>
              <a:t>انقر لتحرير نمط العنوان الرئيسي</a:t>
            </a:r>
            <a:endParaRPr kumimoji="0" lang="en-US"/>
          </a:p>
        </p:txBody>
      </p:sp>
      <p:sp>
        <p:nvSpPr>
          <p:cNvPr id="8" name="عنصر نائب للتاريخ 7"/>
          <p:cNvSpPr>
            <a:spLocks noGrp="1"/>
          </p:cNvSpPr>
          <p:nvPr>
            <p:ph type="dt" sz="half" idx="14"/>
          </p:nvPr>
        </p:nvSpPr>
        <p:spPr/>
        <p:txBody>
          <a:bodyPr/>
          <a:lstStyle/>
          <a:p>
            <a:fld id="{35E49015-E0C3-40B9-8525-BD44C80BC014}" type="datetimeFigureOut">
              <a:rPr lang="ar-IQ" smtClean="0"/>
              <a:t>16/11/1445</a:t>
            </a:fld>
            <a:endParaRPr lang="ar-IQ"/>
          </a:p>
        </p:txBody>
      </p:sp>
      <p:sp>
        <p:nvSpPr>
          <p:cNvPr id="9" name="عنصر نائب لرقم الشريحة 8"/>
          <p:cNvSpPr>
            <a:spLocks noGrp="1"/>
          </p:cNvSpPr>
          <p:nvPr>
            <p:ph type="sldNum" sz="quarter" idx="15"/>
          </p:nvPr>
        </p:nvSpPr>
        <p:spPr/>
        <p:txBody>
          <a:bodyPr/>
          <a:lstStyle/>
          <a:p>
            <a:fld id="{79A45E47-78AF-43A6-A78C-9BF9E2D867AD}" type="slidenum">
              <a:rPr lang="ar-IQ" smtClean="0"/>
              <a:t>‹#›</a:t>
            </a:fld>
            <a:endParaRPr lang="ar-IQ"/>
          </a:p>
        </p:txBody>
      </p:sp>
      <p:sp>
        <p:nvSpPr>
          <p:cNvPr id="10" name="عنصر نائب للتذييل 9"/>
          <p:cNvSpPr>
            <a:spLocks noGrp="1"/>
          </p:cNvSpPr>
          <p:nvPr>
            <p:ph type="ftr" sz="quarter" idx="16"/>
          </p:nvPr>
        </p:nvSpPr>
        <p:spPr/>
        <p:txBody>
          <a:bodyPr/>
          <a:lstStyle/>
          <a:p>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ar-SA" smtClean="0"/>
              <a:t>انقر فوق الأيقونة لإضافة صورة</a:t>
            </a:r>
            <a:endParaRPr kumimoji="0" lang="en-US"/>
          </a:p>
        </p:txBody>
      </p:sp>
      <p:sp>
        <p:nvSpPr>
          <p:cNvPr id="4" name="عنصر نائب للنص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8" name="عنصر نائب للتاريخ 7"/>
          <p:cNvSpPr>
            <a:spLocks noGrp="1"/>
          </p:cNvSpPr>
          <p:nvPr>
            <p:ph type="dt" sz="half" idx="10"/>
          </p:nvPr>
        </p:nvSpPr>
        <p:spPr/>
        <p:txBody>
          <a:bodyPr/>
          <a:lstStyle/>
          <a:p>
            <a:fld id="{35E49015-E0C3-40B9-8525-BD44C80BC014}" type="datetimeFigureOut">
              <a:rPr lang="ar-IQ" smtClean="0"/>
              <a:t>16/11/1445</a:t>
            </a:fld>
            <a:endParaRPr lang="ar-IQ"/>
          </a:p>
        </p:txBody>
      </p:sp>
      <p:sp>
        <p:nvSpPr>
          <p:cNvPr id="9" name="عنصر نائب لرقم الشريحة 8"/>
          <p:cNvSpPr>
            <a:spLocks noGrp="1"/>
          </p:cNvSpPr>
          <p:nvPr>
            <p:ph type="sldNum" sz="quarter" idx="11"/>
          </p:nvPr>
        </p:nvSpPr>
        <p:spPr/>
        <p:txBody>
          <a:bodyPr/>
          <a:lstStyle/>
          <a:p>
            <a:fld id="{79A45E47-78AF-43A6-A78C-9BF9E2D867AD}" type="slidenum">
              <a:rPr lang="ar-IQ" smtClean="0"/>
              <a:t>‹#›</a:t>
            </a:fld>
            <a:endParaRPr lang="ar-IQ"/>
          </a:p>
        </p:txBody>
      </p:sp>
      <p:sp>
        <p:nvSpPr>
          <p:cNvPr id="10" name="عنصر نائب للتذييل 9"/>
          <p:cNvSpPr>
            <a:spLocks noGrp="1"/>
          </p:cNvSpPr>
          <p:nvPr>
            <p:ph type="ftr" sz="quarter" idx="12"/>
          </p:nvPr>
        </p:nvSpPr>
        <p:spPr/>
        <p:txBody>
          <a:bodyPr/>
          <a:lstStyle/>
          <a:p>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عنصر نائب للنص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35E49015-E0C3-40B9-8525-BD44C80BC014}" type="datetimeFigureOut">
              <a:rPr lang="ar-IQ" smtClean="0"/>
              <a:t>16/11/1445</a:t>
            </a:fld>
            <a:endParaRPr lang="ar-IQ"/>
          </a:p>
        </p:txBody>
      </p:sp>
      <p:sp>
        <p:nvSpPr>
          <p:cNvPr id="10" name="عنصر نائب للتذييل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ar-IQ"/>
          </a:p>
        </p:txBody>
      </p:sp>
      <p:sp>
        <p:nvSpPr>
          <p:cNvPr id="22" name="عنصر نائب لرقم الشريحة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9A45E47-78AF-43A6-A78C-9BF9E2D867AD}" type="slidenum">
              <a:rPr lang="ar-IQ" smtClean="0"/>
              <a:t>‹#›</a:t>
            </a:fld>
            <a:endParaRPr lang="ar-IQ"/>
          </a:p>
        </p:txBody>
      </p:sp>
      <p:sp>
        <p:nvSpPr>
          <p:cNvPr id="5" name="عنصر نائب للعنوان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ar-SA" smtClean="0"/>
              <a:t>انقر لتحرير نمط العنوان الرئيسي</a:t>
            </a:r>
            <a:endParaRPr kumimoji="0" lang="en-US"/>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1"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r" rtl="1"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r" rtl="1"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r" rtl="1"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r" rtl="1"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r" rtl="1"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323528" y="4797152"/>
            <a:ext cx="8323312" cy="1442002"/>
          </a:xfrm>
        </p:spPr>
        <p:txBody>
          <a:bodyPr>
            <a:normAutofit/>
          </a:bodyPr>
          <a:lstStyle/>
          <a:p>
            <a:pPr algn="ctr"/>
            <a:r>
              <a:rPr lang="ar-IQ" dirty="0" smtClean="0"/>
              <a:t>اعداد الطالبان:- شهاب احمد رضا   </a:t>
            </a:r>
            <a:r>
              <a:rPr lang="ar-IQ" dirty="0" err="1" smtClean="0"/>
              <a:t>باشراف</a:t>
            </a:r>
            <a:r>
              <a:rPr lang="ar-IQ" dirty="0" smtClean="0"/>
              <a:t> </a:t>
            </a:r>
            <a:r>
              <a:rPr lang="ar-IQ" dirty="0"/>
              <a:t>الاستاذ :- م. عمار عيسى ناجي </a:t>
            </a:r>
          </a:p>
          <a:p>
            <a:pPr algn="r"/>
            <a:r>
              <a:rPr lang="ar-IQ" dirty="0" smtClean="0"/>
              <a:t>                    </a:t>
            </a:r>
            <a:r>
              <a:rPr lang="ar-IQ" dirty="0"/>
              <a:t> </a:t>
            </a:r>
            <a:r>
              <a:rPr lang="ar-IQ" dirty="0" smtClean="0"/>
              <a:t>  صالح غانم جاسم </a:t>
            </a:r>
            <a:endParaRPr lang="ar-IQ" dirty="0"/>
          </a:p>
          <a:p>
            <a:pPr algn="ctr"/>
            <a:endParaRPr lang="ar-IQ" dirty="0" smtClean="0"/>
          </a:p>
        </p:txBody>
      </p:sp>
      <p:sp>
        <p:nvSpPr>
          <p:cNvPr id="2" name="عنوان 1"/>
          <p:cNvSpPr>
            <a:spLocks noGrp="1"/>
          </p:cNvSpPr>
          <p:nvPr>
            <p:ph type="ctrTitle"/>
          </p:nvPr>
        </p:nvSpPr>
        <p:spPr>
          <a:xfrm>
            <a:off x="611560" y="692696"/>
            <a:ext cx="7315200" cy="3626865"/>
          </a:xfrm>
        </p:spPr>
        <p:txBody>
          <a:bodyPr>
            <a:normAutofit/>
          </a:bodyPr>
          <a:lstStyle/>
          <a:p>
            <a:r>
              <a:rPr lang="ar-IQ" dirty="0" smtClean="0"/>
              <a:t> تصنيع جهاز الحماية الكلفانية  												 </a:t>
            </a:r>
            <a:br>
              <a:rPr lang="ar-IQ" dirty="0" smtClean="0"/>
            </a:br>
            <a:r>
              <a:rPr lang="ar-IQ" dirty="0"/>
              <a:t>	</a:t>
            </a:r>
          </a:p>
        </p:txBody>
      </p:sp>
    </p:spTree>
    <p:extLst>
      <p:ext uri="{BB962C8B-B14F-4D97-AF65-F5344CB8AC3E}">
        <p14:creationId xmlns:p14="http://schemas.microsoft.com/office/powerpoint/2010/main" val="301225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a:xfrm>
            <a:off x="251520" y="260648"/>
            <a:ext cx="8064896" cy="1196752"/>
          </a:xfrm>
        </p:spPr>
        <p:txBody>
          <a:bodyPr/>
          <a:lstStyle/>
          <a:p>
            <a:pPr algn="ctr"/>
            <a:r>
              <a:rPr lang="ar-DZ" dirty="0"/>
              <a:t>قنطرة على شكل حرف</a:t>
            </a:r>
            <a:r>
              <a:rPr lang="en-US" dirty="0"/>
              <a:t> U </a:t>
            </a:r>
            <a:endParaRPr lang="en-US" dirty="0">
              <a:latin typeface="Times New Roman"/>
              <a:ea typeface="Times New Roman"/>
            </a:endParaRPr>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2060848"/>
            <a:ext cx="6588224" cy="3672408"/>
          </a:xfrm>
          <a:prstGeom prst="rect">
            <a:avLst/>
          </a:prstGeom>
        </p:spPr>
      </p:pic>
    </p:spTree>
    <p:extLst>
      <p:ext uri="{BB962C8B-B14F-4D97-AF65-F5344CB8AC3E}">
        <p14:creationId xmlns:p14="http://schemas.microsoft.com/office/powerpoint/2010/main" val="245036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a:xfrm>
            <a:off x="251520" y="260648"/>
            <a:ext cx="8064896" cy="1196752"/>
          </a:xfrm>
        </p:spPr>
        <p:txBody>
          <a:bodyPr/>
          <a:lstStyle/>
          <a:p>
            <a:pPr algn="ctr"/>
            <a:r>
              <a:rPr lang="ar-DZ" dirty="0"/>
              <a:t>محلول ملحي</a:t>
            </a:r>
            <a:r>
              <a:rPr lang="en-US" dirty="0"/>
              <a:t> </a:t>
            </a:r>
            <a:r>
              <a:rPr lang="en-US" dirty="0" err="1"/>
              <a:t>NaCl</a:t>
            </a:r>
            <a:endParaRPr lang="en-US" dirty="0">
              <a:latin typeface="Times New Roman"/>
              <a:ea typeface="Times New Roman"/>
            </a:endParaRPr>
          </a:p>
        </p:txBody>
      </p:sp>
      <p:pic>
        <p:nvPicPr>
          <p:cNvPr id="4" name="صورة 3"/>
          <p:cNvPicPr>
            <a:picLocks noChangeAspect="1"/>
          </p:cNvPicPr>
          <p:nvPr/>
        </p:nvPicPr>
        <p:blipFill rotWithShape="1">
          <a:blip r:embed="rId2">
            <a:extLst>
              <a:ext uri="{28A0092B-C50C-407E-A947-70E740481C1C}">
                <a14:useLocalDpi xmlns:a14="http://schemas.microsoft.com/office/drawing/2010/main" val="0"/>
              </a:ext>
            </a:extLst>
          </a:blip>
          <a:srcRect l="12783" r="9063"/>
          <a:stretch/>
        </p:blipFill>
        <p:spPr>
          <a:xfrm>
            <a:off x="2823882" y="1772816"/>
            <a:ext cx="3671047" cy="4536504"/>
          </a:xfrm>
          <a:prstGeom prst="rect">
            <a:avLst/>
          </a:prstGeom>
        </p:spPr>
      </p:pic>
    </p:spTree>
    <p:extLst>
      <p:ext uri="{BB962C8B-B14F-4D97-AF65-F5344CB8AC3E}">
        <p14:creationId xmlns:p14="http://schemas.microsoft.com/office/powerpoint/2010/main" val="245036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ar-DZ" sz="2000" dirty="0">
                <a:effectLst/>
              </a:rPr>
              <a:t>جلفانوميتر (فولتميتر)</a:t>
            </a:r>
            <a:r>
              <a:rPr lang="en-US" sz="2000" dirty="0">
                <a:effectLst/>
                <a:latin typeface="Times New Roman"/>
                <a:ea typeface="Times New Roman"/>
              </a:rPr>
              <a:t/>
            </a:r>
            <a:br>
              <a:rPr lang="en-US" sz="2000" dirty="0">
                <a:effectLst/>
                <a:latin typeface="Times New Roman"/>
                <a:ea typeface="Times New Roman"/>
              </a:rPr>
            </a:br>
            <a:endParaRPr lang="ar-IQ" sz="2000" dirty="0"/>
          </a:p>
        </p:txBody>
      </p:sp>
      <p:pic>
        <p:nvPicPr>
          <p:cNvPr id="3" name="صورة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3988" y="1412776"/>
            <a:ext cx="5942348" cy="4320480"/>
          </a:xfrm>
          <a:prstGeom prst="rect">
            <a:avLst/>
          </a:prstGeom>
        </p:spPr>
      </p:pic>
    </p:spTree>
    <p:extLst>
      <p:ext uri="{BB962C8B-B14F-4D97-AF65-F5344CB8AC3E}">
        <p14:creationId xmlns:p14="http://schemas.microsoft.com/office/powerpoint/2010/main" val="3195131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14400" y="2276873"/>
            <a:ext cx="7762056" cy="4032488"/>
          </a:xfrm>
        </p:spPr>
        <p:txBody>
          <a:bodyPr>
            <a:normAutofit/>
          </a:bodyPr>
          <a:lstStyle/>
          <a:p>
            <a:r>
              <a:rPr lang="ar-IQ" dirty="0" smtClean="0"/>
              <a:t>التآكل </a:t>
            </a:r>
            <a:r>
              <a:rPr lang="ar-IQ" dirty="0"/>
              <a:t>الكلفاني هو عملية تآكل تحدث نتيجة التفاعل </a:t>
            </a:r>
            <a:r>
              <a:rPr lang="ar-IQ" dirty="0" err="1"/>
              <a:t>الكهروكيميائي</a:t>
            </a:r>
            <a:r>
              <a:rPr lang="ar-IQ" dirty="0"/>
              <a:t> بين معدنين مختلفين في وجود محلول كهربائي. يُعتبر التآكل الكلفاني مشكلة شائعة في العديد من التطبيقات الصناعية حيث يؤدي إلى تدهور وتلف المعدات والهياكل المعدنية، مما يتسبب في خسائر مادية وتكاليف إصلاح باهظة.</a:t>
            </a:r>
            <a:endParaRPr lang="en-US" dirty="0"/>
          </a:p>
          <a:p>
            <a:r>
              <a:rPr lang="ar-IQ" dirty="0"/>
              <a:t>تعتمد سرعة التآكل الكلفاني على عدة عوامل مثل اختلاف الإمكانات الكهروكيميائية بين المعادن، وتوصيل كهربائي بينهما، ونوع المعادن المستخدمة. بالإضافة إلى ذلك، تلعب درجة الحرارة وتركيز المحلول الكهربائي ومساحة الاتصال بين المعادن دورًا في تسارع عملية التآكل.</a:t>
            </a:r>
            <a:endParaRPr lang="en-US" dirty="0"/>
          </a:p>
        </p:txBody>
      </p:sp>
      <p:sp>
        <p:nvSpPr>
          <p:cNvPr id="2" name="عنوان 1"/>
          <p:cNvSpPr>
            <a:spLocks noGrp="1"/>
          </p:cNvSpPr>
          <p:nvPr>
            <p:ph type="title"/>
          </p:nvPr>
        </p:nvSpPr>
        <p:spPr>
          <a:xfrm>
            <a:off x="971600" y="620688"/>
            <a:ext cx="7315200" cy="1154097"/>
          </a:xfrm>
        </p:spPr>
        <p:txBody>
          <a:bodyPr/>
          <a:lstStyle/>
          <a:p>
            <a:pPr algn="r"/>
            <a:r>
              <a:rPr lang="ar-IQ" dirty="0" smtClean="0"/>
              <a:t>مقدمة :-</a:t>
            </a:r>
            <a:endParaRPr lang="ar-IQ" dirty="0"/>
          </a:p>
        </p:txBody>
      </p:sp>
    </p:spTree>
    <p:extLst>
      <p:ext uri="{BB962C8B-B14F-4D97-AF65-F5344CB8AC3E}">
        <p14:creationId xmlns:p14="http://schemas.microsoft.com/office/powerpoint/2010/main" val="263518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150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150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2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2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وان فرعي 6"/>
          <p:cNvSpPr>
            <a:spLocks noGrp="1"/>
          </p:cNvSpPr>
          <p:nvPr>
            <p:ph type="subTitle" idx="1"/>
          </p:nvPr>
        </p:nvSpPr>
        <p:spPr>
          <a:xfrm>
            <a:off x="971600" y="1916832"/>
            <a:ext cx="7315200" cy="3672408"/>
          </a:xfrm>
        </p:spPr>
        <p:txBody>
          <a:bodyPr/>
          <a:lstStyle/>
          <a:p>
            <a:r>
              <a:rPr lang="ar-DZ" dirty="0"/>
              <a:t>توضيح مبدأ انتقال </a:t>
            </a:r>
            <a:r>
              <a:rPr lang="ar-DZ" dirty="0" err="1"/>
              <a:t>الألكترونات</a:t>
            </a:r>
            <a:r>
              <a:rPr lang="ar-DZ" dirty="0"/>
              <a:t> من قطب الى اخر وتوليد شحنة كهربائية عن طريق التفاعل الكيمياوي ، </a:t>
            </a:r>
            <a:r>
              <a:rPr lang="ar-DZ" dirty="0" err="1"/>
              <a:t>بأستخدام</a:t>
            </a:r>
            <a:r>
              <a:rPr lang="ar-DZ" dirty="0"/>
              <a:t> الخلية </a:t>
            </a:r>
            <a:r>
              <a:rPr lang="ar-DZ" dirty="0" err="1"/>
              <a:t>الجلفانية</a:t>
            </a:r>
            <a:r>
              <a:rPr lang="ar-DZ" dirty="0"/>
              <a:t> .</a:t>
            </a:r>
            <a:endParaRPr lang="en-US" dirty="0"/>
          </a:p>
          <a:p>
            <a:r>
              <a:rPr lang="ar-DZ" dirty="0"/>
              <a:t> </a:t>
            </a:r>
            <a:endParaRPr lang="en-US" dirty="0"/>
          </a:p>
        </p:txBody>
      </p:sp>
      <p:sp>
        <p:nvSpPr>
          <p:cNvPr id="6" name="عنوان 5"/>
          <p:cNvSpPr>
            <a:spLocks noGrp="1"/>
          </p:cNvSpPr>
          <p:nvPr>
            <p:ph type="ctrTitle"/>
          </p:nvPr>
        </p:nvSpPr>
        <p:spPr>
          <a:xfrm>
            <a:off x="899592" y="620688"/>
            <a:ext cx="7315200" cy="792087"/>
          </a:xfrm>
        </p:spPr>
        <p:txBody>
          <a:bodyPr>
            <a:normAutofit fontScale="90000"/>
          </a:bodyPr>
          <a:lstStyle/>
          <a:p>
            <a:pPr algn="r"/>
            <a:r>
              <a:rPr lang="ar-IQ" dirty="0" smtClean="0"/>
              <a:t>الهدف :-</a:t>
            </a:r>
            <a:endParaRPr lang="ar-IQ" dirty="0"/>
          </a:p>
        </p:txBody>
      </p:sp>
    </p:spTree>
    <p:extLst>
      <p:ext uri="{BB962C8B-B14F-4D97-AF65-F5344CB8AC3E}">
        <p14:creationId xmlns:p14="http://schemas.microsoft.com/office/powerpoint/2010/main" val="249719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100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ipe(down)">
                                      <p:cBhvr>
                                        <p:cTn id="25" dur="580">
                                          <p:stCondLst>
                                            <p:cond delay="0"/>
                                          </p:stCondLst>
                                        </p:cTn>
                                        <p:tgtEl>
                                          <p:spTgt spid="7">
                                            <p:txEl>
                                              <p:pRg st="0" end="0"/>
                                            </p:txEl>
                                          </p:spTgt>
                                        </p:tgtEl>
                                      </p:cBhvr>
                                    </p:animEffect>
                                    <p:anim calcmode="lin" valueType="num">
                                      <p:cBhvr>
                                        <p:cTn id="26"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xEl>
                                              <p:pRg st="0" end="0"/>
                                            </p:txEl>
                                          </p:spTgt>
                                        </p:tgtEl>
                                      </p:cBhvr>
                                      <p:to x="100000" y="60000"/>
                                    </p:animScale>
                                    <p:animScale>
                                      <p:cBhvr>
                                        <p:cTn id="32" dur="166" decel="50000">
                                          <p:stCondLst>
                                            <p:cond delay="676"/>
                                          </p:stCondLst>
                                        </p:cTn>
                                        <p:tgtEl>
                                          <p:spTgt spid="7">
                                            <p:txEl>
                                              <p:pRg st="0" end="0"/>
                                            </p:txEl>
                                          </p:spTgt>
                                        </p:tgtEl>
                                      </p:cBhvr>
                                      <p:to x="100000" y="100000"/>
                                    </p:animScale>
                                    <p:animScale>
                                      <p:cBhvr>
                                        <p:cTn id="33" dur="26">
                                          <p:stCondLst>
                                            <p:cond delay="1312"/>
                                          </p:stCondLst>
                                        </p:cTn>
                                        <p:tgtEl>
                                          <p:spTgt spid="7">
                                            <p:txEl>
                                              <p:pRg st="0" end="0"/>
                                            </p:txEl>
                                          </p:spTgt>
                                        </p:tgtEl>
                                      </p:cBhvr>
                                      <p:to x="100000" y="80000"/>
                                    </p:animScale>
                                    <p:animScale>
                                      <p:cBhvr>
                                        <p:cTn id="34" dur="166" decel="50000">
                                          <p:stCondLst>
                                            <p:cond delay="1338"/>
                                          </p:stCondLst>
                                        </p:cTn>
                                        <p:tgtEl>
                                          <p:spTgt spid="7">
                                            <p:txEl>
                                              <p:pRg st="0" end="0"/>
                                            </p:txEl>
                                          </p:spTgt>
                                        </p:tgtEl>
                                      </p:cBhvr>
                                      <p:to x="100000" y="100000"/>
                                    </p:animScale>
                                    <p:animScale>
                                      <p:cBhvr>
                                        <p:cTn id="35" dur="26">
                                          <p:stCondLst>
                                            <p:cond delay="1642"/>
                                          </p:stCondLst>
                                        </p:cTn>
                                        <p:tgtEl>
                                          <p:spTgt spid="7">
                                            <p:txEl>
                                              <p:pRg st="0" end="0"/>
                                            </p:txEl>
                                          </p:spTgt>
                                        </p:tgtEl>
                                      </p:cBhvr>
                                      <p:to x="100000" y="90000"/>
                                    </p:animScale>
                                    <p:animScale>
                                      <p:cBhvr>
                                        <p:cTn id="36" dur="166" decel="50000">
                                          <p:stCondLst>
                                            <p:cond delay="1668"/>
                                          </p:stCondLst>
                                        </p:cTn>
                                        <p:tgtEl>
                                          <p:spTgt spid="7">
                                            <p:txEl>
                                              <p:pRg st="0" end="0"/>
                                            </p:txEl>
                                          </p:spTgt>
                                        </p:tgtEl>
                                      </p:cBhvr>
                                      <p:to x="100000" y="100000"/>
                                    </p:animScale>
                                    <p:animScale>
                                      <p:cBhvr>
                                        <p:cTn id="37" dur="26">
                                          <p:stCondLst>
                                            <p:cond delay="1808"/>
                                          </p:stCondLst>
                                        </p:cTn>
                                        <p:tgtEl>
                                          <p:spTgt spid="7">
                                            <p:txEl>
                                              <p:pRg st="0" end="0"/>
                                            </p:txEl>
                                          </p:spTgt>
                                        </p:tgtEl>
                                      </p:cBhvr>
                                      <p:to x="100000" y="95000"/>
                                    </p:animScale>
                                    <p:animScale>
                                      <p:cBhvr>
                                        <p:cTn id="38" dur="166" decel="50000">
                                          <p:stCondLst>
                                            <p:cond delay="1834"/>
                                          </p:stCondLst>
                                        </p:cTn>
                                        <p:tgtEl>
                                          <p:spTgt spid="7">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1000"/>
                                  </p:stCondLst>
                                  <p:childTnLst>
                                    <p:set>
                                      <p:cBhvr>
                                        <p:cTn id="42" dur="1" fill="hold">
                                          <p:stCondLst>
                                            <p:cond delay="0"/>
                                          </p:stCondLst>
                                        </p:cTn>
                                        <p:tgtEl>
                                          <p:spTgt spid="7">
                                            <p:txEl>
                                              <p:pRg st="1" end="1"/>
                                            </p:txEl>
                                          </p:spTgt>
                                        </p:tgtEl>
                                        <p:attrNameLst>
                                          <p:attrName>style.visibility</p:attrName>
                                        </p:attrNameLst>
                                      </p:cBhvr>
                                      <p:to>
                                        <p:strVal val="visible"/>
                                      </p:to>
                                    </p:set>
                                    <p:animEffect transition="in" filter="wipe(down)">
                                      <p:cBhvr>
                                        <p:cTn id="43" dur="580">
                                          <p:stCondLst>
                                            <p:cond delay="0"/>
                                          </p:stCondLst>
                                        </p:cTn>
                                        <p:tgtEl>
                                          <p:spTgt spid="7">
                                            <p:txEl>
                                              <p:pRg st="1" end="1"/>
                                            </p:txEl>
                                          </p:spTgt>
                                        </p:tgtEl>
                                      </p:cBhvr>
                                    </p:animEffect>
                                    <p:anim calcmode="lin" valueType="num">
                                      <p:cBhvr>
                                        <p:cTn id="44" dur="1822"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xEl>
                                              <p:pRg st="1" end="1"/>
                                            </p:txEl>
                                          </p:spTgt>
                                        </p:tgtEl>
                                      </p:cBhvr>
                                      <p:to x="100000" y="60000"/>
                                    </p:animScale>
                                    <p:animScale>
                                      <p:cBhvr>
                                        <p:cTn id="50" dur="166" decel="50000">
                                          <p:stCondLst>
                                            <p:cond delay="676"/>
                                          </p:stCondLst>
                                        </p:cTn>
                                        <p:tgtEl>
                                          <p:spTgt spid="7">
                                            <p:txEl>
                                              <p:pRg st="1" end="1"/>
                                            </p:txEl>
                                          </p:spTgt>
                                        </p:tgtEl>
                                      </p:cBhvr>
                                      <p:to x="100000" y="100000"/>
                                    </p:animScale>
                                    <p:animScale>
                                      <p:cBhvr>
                                        <p:cTn id="51" dur="26">
                                          <p:stCondLst>
                                            <p:cond delay="1312"/>
                                          </p:stCondLst>
                                        </p:cTn>
                                        <p:tgtEl>
                                          <p:spTgt spid="7">
                                            <p:txEl>
                                              <p:pRg st="1" end="1"/>
                                            </p:txEl>
                                          </p:spTgt>
                                        </p:tgtEl>
                                      </p:cBhvr>
                                      <p:to x="100000" y="80000"/>
                                    </p:animScale>
                                    <p:animScale>
                                      <p:cBhvr>
                                        <p:cTn id="52" dur="166" decel="50000">
                                          <p:stCondLst>
                                            <p:cond delay="1338"/>
                                          </p:stCondLst>
                                        </p:cTn>
                                        <p:tgtEl>
                                          <p:spTgt spid="7">
                                            <p:txEl>
                                              <p:pRg st="1" end="1"/>
                                            </p:txEl>
                                          </p:spTgt>
                                        </p:tgtEl>
                                      </p:cBhvr>
                                      <p:to x="100000" y="100000"/>
                                    </p:animScale>
                                    <p:animScale>
                                      <p:cBhvr>
                                        <p:cTn id="53" dur="26">
                                          <p:stCondLst>
                                            <p:cond delay="1642"/>
                                          </p:stCondLst>
                                        </p:cTn>
                                        <p:tgtEl>
                                          <p:spTgt spid="7">
                                            <p:txEl>
                                              <p:pRg st="1" end="1"/>
                                            </p:txEl>
                                          </p:spTgt>
                                        </p:tgtEl>
                                      </p:cBhvr>
                                      <p:to x="100000" y="90000"/>
                                    </p:animScale>
                                    <p:animScale>
                                      <p:cBhvr>
                                        <p:cTn id="54" dur="166" decel="50000">
                                          <p:stCondLst>
                                            <p:cond delay="1668"/>
                                          </p:stCondLst>
                                        </p:cTn>
                                        <p:tgtEl>
                                          <p:spTgt spid="7">
                                            <p:txEl>
                                              <p:pRg st="1" end="1"/>
                                            </p:txEl>
                                          </p:spTgt>
                                        </p:tgtEl>
                                      </p:cBhvr>
                                      <p:to x="100000" y="100000"/>
                                    </p:animScale>
                                    <p:animScale>
                                      <p:cBhvr>
                                        <p:cTn id="55" dur="26">
                                          <p:stCondLst>
                                            <p:cond delay="1808"/>
                                          </p:stCondLst>
                                        </p:cTn>
                                        <p:tgtEl>
                                          <p:spTgt spid="7">
                                            <p:txEl>
                                              <p:pRg st="1" end="1"/>
                                            </p:txEl>
                                          </p:spTgt>
                                        </p:tgtEl>
                                      </p:cBhvr>
                                      <p:to x="100000" y="95000"/>
                                    </p:animScale>
                                    <p:animScale>
                                      <p:cBhvr>
                                        <p:cTn id="56" dur="166" decel="50000">
                                          <p:stCondLst>
                                            <p:cond delay="1834"/>
                                          </p:stCondLst>
                                        </p:cTn>
                                        <p:tgtEl>
                                          <p:spTgt spid="7">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a:xfrm>
            <a:off x="251520" y="260648"/>
            <a:ext cx="8064896" cy="1196752"/>
          </a:xfrm>
        </p:spPr>
        <p:txBody>
          <a:bodyPr>
            <a:normAutofit/>
          </a:bodyPr>
          <a:lstStyle/>
          <a:p>
            <a:pPr algn="ctr"/>
            <a:r>
              <a:rPr lang="ar-IQ" sz="3200" dirty="0"/>
              <a:t>الخلية الكهروكيميائية للتآكل الكلفاني</a:t>
            </a:r>
          </a:p>
        </p:txBody>
      </p:sp>
      <p:sp>
        <p:nvSpPr>
          <p:cNvPr id="7" name="عنصر نائب للنص 6"/>
          <p:cNvSpPr>
            <a:spLocks noGrp="1"/>
          </p:cNvSpPr>
          <p:nvPr>
            <p:ph type="body" sz="half" idx="2"/>
          </p:nvPr>
        </p:nvSpPr>
        <p:spPr>
          <a:xfrm>
            <a:off x="539552" y="1844824"/>
            <a:ext cx="7416824" cy="4553680"/>
          </a:xfrm>
        </p:spPr>
        <p:txBody>
          <a:bodyPr>
            <a:normAutofit/>
          </a:bodyPr>
          <a:lstStyle/>
          <a:p>
            <a:r>
              <a:rPr lang="ar-IQ" sz="2400" dirty="0" smtClean="0"/>
              <a:t>هي </a:t>
            </a:r>
            <a:r>
              <a:rPr lang="ar-IQ" sz="2400" dirty="0"/>
              <a:t>نوع من الخلايا </a:t>
            </a:r>
            <a:r>
              <a:rPr lang="ar-IQ" sz="2400" dirty="0" err="1"/>
              <a:t>التآكلية</a:t>
            </a:r>
            <a:r>
              <a:rPr lang="ar-IQ" sz="2400" dirty="0"/>
              <a:t> التي تحدث عندما يكون هناك اتصال بين معدنين مختلفين في وجود محلول كهربائي. إنها طريقة للتآكل يحدث بسبب الفرق في الإمكانات الكهروكيميائية بين المعدنين.</a:t>
            </a:r>
            <a:endParaRPr lang="en-US" sz="2400" dirty="0"/>
          </a:p>
          <a:p>
            <a:r>
              <a:rPr lang="ar-IQ" sz="2400" dirty="0"/>
              <a:t>تتكون الخلية الكهروكيميائية للتآكل الكلفاني من أنود وكاثود ومحلول كهربائي. يكون </a:t>
            </a:r>
            <a:r>
              <a:rPr lang="ar-IQ" sz="2400" dirty="0" err="1"/>
              <a:t>الأنود</a:t>
            </a:r>
            <a:r>
              <a:rPr lang="ar-IQ" sz="2400" dirty="0"/>
              <a:t> هو المعدن الذي يتعرض للتآكل، في حين يكون الكاثود هو المعدن الذي يبقى محميًا. يعمل المحلول الكهربائي كوسيط توصيل يسمح بتدفق الأيونات بين </a:t>
            </a:r>
            <a:r>
              <a:rPr lang="ar-IQ" sz="2400" dirty="0" err="1"/>
              <a:t>الأنود</a:t>
            </a:r>
            <a:r>
              <a:rPr lang="ar-IQ" sz="2400" dirty="0"/>
              <a:t> والكاثود.</a:t>
            </a:r>
            <a:endParaRPr lang="en-US" sz="2400" dirty="0"/>
          </a:p>
          <a:p>
            <a:endParaRPr lang="ar-IQ" sz="2400" b="1" dirty="0"/>
          </a:p>
        </p:txBody>
      </p:sp>
    </p:spTree>
    <p:extLst>
      <p:ext uri="{BB962C8B-B14F-4D97-AF65-F5344CB8AC3E}">
        <p14:creationId xmlns:p14="http://schemas.microsoft.com/office/powerpoint/2010/main" val="117199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1000"/>
                                  </p:stCondLst>
                                  <p:childTnLst>
                                    <p:set>
                                      <p:cBhvr>
                                        <p:cTn id="13" dur="1" fill="hold">
                                          <p:stCondLst>
                                            <p:cond delay="3999"/>
                                          </p:stCondLst>
                                        </p:cTn>
                                        <p:tgtEl>
                                          <p:spTgt spid="7">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1000"/>
                                  </p:stCondLst>
                                  <p:childTnLst>
                                    <p:set>
                                      <p:cBhvr>
                                        <p:cTn id="17" dur="1" fill="hold">
                                          <p:stCondLst>
                                            <p:cond delay="3999"/>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a:xfrm>
            <a:off x="395536" y="260648"/>
            <a:ext cx="8064896" cy="1196752"/>
          </a:xfrm>
        </p:spPr>
        <p:txBody>
          <a:bodyPr/>
          <a:lstStyle/>
          <a:p>
            <a:pPr algn="ctr"/>
            <a:r>
              <a:rPr lang="ar-IQ" sz="2000" dirty="0" smtClean="0"/>
              <a:t>مكونات الجهاز </a:t>
            </a:r>
            <a:br>
              <a:rPr lang="ar-IQ" sz="2000" dirty="0" smtClean="0"/>
            </a:br>
            <a:endParaRPr lang="ar-IQ" sz="2000" dirty="0"/>
          </a:p>
        </p:txBody>
      </p:sp>
      <p:graphicFrame>
        <p:nvGraphicFramePr>
          <p:cNvPr id="4" name="جدول 3"/>
          <p:cNvGraphicFramePr>
            <a:graphicFrameLocks noGrp="1"/>
          </p:cNvGraphicFramePr>
          <p:nvPr>
            <p:extLst>
              <p:ext uri="{D42A27DB-BD31-4B8C-83A1-F6EECF244321}">
                <p14:modId xmlns:p14="http://schemas.microsoft.com/office/powerpoint/2010/main" val="672120413"/>
              </p:ext>
            </p:extLst>
          </p:nvPr>
        </p:nvGraphicFramePr>
        <p:xfrm>
          <a:off x="395536" y="1772818"/>
          <a:ext cx="8208911" cy="4536506"/>
        </p:xfrm>
        <a:graphic>
          <a:graphicData uri="http://schemas.openxmlformats.org/drawingml/2006/table">
            <a:tbl>
              <a:tblPr rtl="1" firstRow="1" firstCol="1" bandRow="1">
                <a:tableStyleId>{5C22544A-7EE6-4342-B048-85BDC9FD1C3A}</a:tableStyleId>
              </a:tblPr>
              <a:tblGrid>
                <a:gridCol w="456869"/>
                <a:gridCol w="2431724"/>
                <a:gridCol w="1915904"/>
                <a:gridCol w="1105329"/>
                <a:gridCol w="2299085"/>
              </a:tblGrid>
              <a:tr h="374574">
                <a:tc>
                  <a:txBody>
                    <a:bodyPr/>
                    <a:lstStyle/>
                    <a:p>
                      <a:pPr algn="ctr" rtl="1">
                        <a:spcAft>
                          <a:spcPts val="0"/>
                        </a:spcAft>
                      </a:pPr>
                      <a:r>
                        <a:rPr lang="ar-DZ" sz="1800" dirty="0">
                          <a:effectLst/>
                        </a:rPr>
                        <a:t>ت</a:t>
                      </a:r>
                      <a:endParaRPr lang="en-US" sz="1800" dirty="0">
                        <a:effectLst/>
                        <a:latin typeface="Times New Roman"/>
                        <a:ea typeface="Times New Roman"/>
                      </a:endParaRPr>
                    </a:p>
                  </a:txBody>
                  <a:tcPr marL="68580" marR="68580" marT="0" marB="0"/>
                </a:tc>
                <a:tc>
                  <a:txBody>
                    <a:bodyPr/>
                    <a:lstStyle/>
                    <a:p>
                      <a:pPr algn="ctr" rtl="1">
                        <a:spcAft>
                          <a:spcPts val="0"/>
                        </a:spcAft>
                      </a:pPr>
                      <a:r>
                        <a:rPr lang="ar-DZ" sz="1800">
                          <a:effectLst/>
                        </a:rPr>
                        <a:t>اسم المادة</a:t>
                      </a:r>
                      <a:endParaRPr lang="en-US" sz="1800">
                        <a:effectLst/>
                        <a:latin typeface="Times New Roman"/>
                        <a:ea typeface="Times New Roman"/>
                      </a:endParaRPr>
                    </a:p>
                  </a:txBody>
                  <a:tcPr marL="68580" marR="68580" marT="0" marB="0"/>
                </a:tc>
                <a:tc>
                  <a:txBody>
                    <a:bodyPr/>
                    <a:lstStyle/>
                    <a:p>
                      <a:pPr algn="ctr" rtl="1">
                        <a:spcAft>
                          <a:spcPts val="0"/>
                        </a:spcAft>
                      </a:pPr>
                      <a:r>
                        <a:rPr lang="ar-DZ" sz="1800">
                          <a:effectLst/>
                        </a:rPr>
                        <a:t>الحجم او النوع </a:t>
                      </a:r>
                      <a:endParaRPr lang="en-US" sz="1800">
                        <a:effectLst/>
                        <a:latin typeface="Times New Roman"/>
                        <a:ea typeface="Times New Roman"/>
                      </a:endParaRPr>
                    </a:p>
                  </a:txBody>
                  <a:tcPr marL="68580" marR="68580" marT="0" marB="0"/>
                </a:tc>
                <a:tc>
                  <a:txBody>
                    <a:bodyPr/>
                    <a:lstStyle/>
                    <a:p>
                      <a:pPr algn="ctr" rtl="1">
                        <a:spcAft>
                          <a:spcPts val="0"/>
                        </a:spcAft>
                      </a:pPr>
                      <a:r>
                        <a:rPr lang="ar-DZ" sz="1800">
                          <a:effectLst/>
                        </a:rPr>
                        <a:t>الكمية</a:t>
                      </a:r>
                      <a:endParaRPr lang="en-US" sz="1800">
                        <a:effectLst/>
                        <a:latin typeface="Times New Roman"/>
                        <a:ea typeface="Times New Roman"/>
                      </a:endParaRPr>
                    </a:p>
                  </a:txBody>
                  <a:tcPr marL="68580" marR="68580" marT="0" marB="0"/>
                </a:tc>
                <a:tc>
                  <a:txBody>
                    <a:bodyPr/>
                    <a:lstStyle/>
                    <a:p>
                      <a:pPr algn="ctr" rtl="1">
                        <a:spcAft>
                          <a:spcPts val="0"/>
                        </a:spcAft>
                      </a:pPr>
                      <a:r>
                        <a:rPr lang="ar-DZ" sz="1800">
                          <a:effectLst/>
                        </a:rPr>
                        <a:t>الملاحظات </a:t>
                      </a:r>
                      <a:endParaRPr lang="en-US" sz="1800">
                        <a:effectLst/>
                        <a:latin typeface="Times New Roman"/>
                        <a:ea typeface="Times New Roman"/>
                      </a:endParaRPr>
                    </a:p>
                  </a:txBody>
                  <a:tcPr marL="68580" marR="68580" marT="0" marB="0"/>
                </a:tc>
              </a:tr>
              <a:tr h="374574">
                <a:tc>
                  <a:txBody>
                    <a:bodyPr/>
                    <a:lstStyle/>
                    <a:p>
                      <a:pPr marL="342900" lvl="0" indent="-342900" algn="ctr" rtl="1">
                        <a:spcAft>
                          <a:spcPts val="0"/>
                        </a:spcAft>
                        <a:buFont typeface="+mj-lt"/>
                        <a:buAutoNum type="arabicPeriod"/>
                      </a:pPr>
                      <a:r>
                        <a:rPr lang="ar-DZ" sz="1800">
                          <a:effectLst/>
                        </a:rPr>
                        <a:t> </a:t>
                      </a:r>
                      <a:endParaRPr lang="en-US" sz="1800">
                        <a:effectLst/>
                        <a:latin typeface="Times New Roman"/>
                        <a:ea typeface="Times New Roman"/>
                      </a:endParaRPr>
                    </a:p>
                  </a:txBody>
                  <a:tcPr marL="68580" marR="68580" marT="0" marB="0"/>
                </a:tc>
                <a:tc>
                  <a:txBody>
                    <a:bodyPr/>
                    <a:lstStyle/>
                    <a:p>
                      <a:pPr algn="r" rtl="1">
                        <a:spcAft>
                          <a:spcPts val="0"/>
                        </a:spcAft>
                      </a:pPr>
                      <a:r>
                        <a:rPr lang="ar-DZ" sz="1800" dirty="0">
                          <a:effectLst/>
                        </a:rPr>
                        <a:t>بيكر </a:t>
                      </a:r>
                      <a:endParaRPr lang="en-US" sz="1800" dirty="0">
                        <a:effectLst/>
                        <a:latin typeface="Times New Roman"/>
                        <a:ea typeface="Times New Roman"/>
                      </a:endParaRPr>
                    </a:p>
                  </a:txBody>
                  <a:tcPr marL="68580" marR="68580" marT="0" marB="0"/>
                </a:tc>
                <a:tc>
                  <a:txBody>
                    <a:bodyPr/>
                    <a:lstStyle/>
                    <a:p>
                      <a:pPr algn="ctr" rtl="1">
                        <a:spcAft>
                          <a:spcPts val="0"/>
                        </a:spcAft>
                      </a:pPr>
                      <a:r>
                        <a:rPr lang="ar-DZ" sz="1800">
                          <a:effectLst/>
                        </a:rPr>
                        <a:t>0.5 لتر</a:t>
                      </a:r>
                      <a:endParaRPr lang="en-US" sz="1800">
                        <a:effectLst/>
                        <a:latin typeface="Times New Roman"/>
                        <a:ea typeface="Times New Roman"/>
                      </a:endParaRPr>
                    </a:p>
                  </a:txBody>
                  <a:tcPr marL="68580" marR="68580" marT="0" marB="0"/>
                </a:tc>
                <a:tc>
                  <a:txBody>
                    <a:bodyPr/>
                    <a:lstStyle/>
                    <a:p>
                      <a:pPr algn="ctr" rtl="1">
                        <a:spcAft>
                          <a:spcPts val="0"/>
                        </a:spcAft>
                      </a:pPr>
                      <a:r>
                        <a:rPr lang="ar-DZ" sz="1800">
                          <a:effectLst/>
                        </a:rPr>
                        <a:t>2</a:t>
                      </a:r>
                      <a:endParaRPr lang="en-US" sz="1800">
                        <a:effectLst/>
                        <a:latin typeface="Times New Roman"/>
                        <a:ea typeface="Times New Roman"/>
                      </a:endParaRPr>
                    </a:p>
                  </a:txBody>
                  <a:tcPr marL="68580" marR="68580" marT="0" marB="0"/>
                </a:tc>
                <a:tc>
                  <a:txBody>
                    <a:bodyPr/>
                    <a:lstStyle/>
                    <a:p>
                      <a:pPr algn="r" rtl="1">
                        <a:spcAft>
                          <a:spcPts val="0"/>
                        </a:spcAft>
                      </a:pPr>
                      <a:r>
                        <a:rPr lang="ar-DZ" sz="1800">
                          <a:effectLst/>
                        </a:rPr>
                        <a:t> </a:t>
                      </a:r>
                      <a:endParaRPr lang="en-US" sz="1800">
                        <a:effectLst/>
                        <a:latin typeface="Times New Roman"/>
                        <a:ea typeface="Times New Roman"/>
                      </a:endParaRPr>
                    </a:p>
                  </a:txBody>
                  <a:tcPr marL="68580" marR="68580" marT="0" marB="0"/>
                </a:tc>
              </a:tr>
              <a:tr h="374574">
                <a:tc>
                  <a:txBody>
                    <a:bodyPr/>
                    <a:lstStyle/>
                    <a:p>
                      <a:pPr marL="342900" lvl="0" indent="-342900" algn="ctr" rtl="1">
                        <a:spcAft>
                          <a:spcPts val="0"/>
                        </a:spcAft>
                        <a:buFont typeface="+mj-lt"/>
                        <a:buAutoNum type="arabicPeriod"/>
                      </a:pPr>
                      <a:r>
                        <a:rPr lang="ar-DZ" sz="1800">
                          <a:effectLst/>
                        </a:rPr>
                        <a:t> </a:t>
                      </a:r>
                      <a:endParaRPr lang="en-US" sz="1800">
                        <a:effectLst/>
                        <a:latin typeface="Times New Roman"/>
                        <a:ea typeface="Times New Roman"/>
                      </a:endParaRPr>
                    </a:p>
                  </a:txBody>
                  <a:tcPr marL="68580" marR="68580" marT="0" marB="0"/>
                </a:tc>
                <a:tc>
                  <a:txBody>
                    <a:bodyPr/>
                    <a:lstStyle/>
                    <a:p>
                      <a:pPr algn="r" rtl="1">
                        <a:spcAft>
                          <a:spcPts val="0"/>
                        </a:spcAft>
                      </a:pPr>
                      <a:r>
                        <a:rPr lang="ar-DZ" sz="1800" dirty="0">
                          <a:effectLst/>
                        </a:rPr>
                        <a:t>قطب خارصين </a:t>
                      </a:r>
                      <a:r>
                        <a:rPr lang="en-US" sz="1800" dirty="0" err="1">
                          <a:effectLst/>
                        </a:rPr>
                        <a:t>zn</a:t>
                      </a:r>
                      <a:endParaRPr lang="en-US" sz="1800" dirty="0">
                        <a:effectLst/>
                        <a:latin typeface="Times New Roman"/>
                        <a:ea typeface="Times New Roman"/>
                      </a:endParaRPr>
                    </a:p>
                  </a:txBody>
                  <a:tcPr marL="68580" marR="68580" marT="0" marB="0"/>
                </a:tc>
                <a:tc>
                  <a:txBody>
                    <a:bodyPr/>
                    <a:lstStyle/>
                    <a:p>
                      <a:pPr algn="ctr" rtl="1">
                        <a:spcAft>
                          <a:spcPts val="0"/>
                        </a:spcAft>
                      </a:pPr>
                      <a:r>
                        <a:rPr lang="ar-DZ" sz="1800">
                          <a:effectLst/>
                        </a:rPr>
                        <a:t>لوح </a:t>
                      </a:r>
                      <a:endParaRPr lang="en-US" sz="1800">
                        <a:effectLst/>
                        <a:latin typeface="Times New Roman"/>
                        <a:ea typeface="Times New Roman"/>
                      </a:endParaRPr>
                    </a:p>
                  </a:txBody>
                  <a:tcPr marL="68580" marR="68580" marT="0" marB="0"/>
                </a:tc>
                <a:tc>
                  <a:txBody>
                    <a:bodyPr/>
                    <a:lstStyle/>
                    <a:p>
                      <a:pPr algn="ctr" rtl="1">
                        <a:spcAft>
                          <a:spcPts val="0"/>
                        </a:spcAft>
                      </a:pPr>
                      <a:r>
                        <a:rPr lang="ar-DZ" sz="1800">
                          <a:effectLst/>
                        </a:rPr>
                        <a:t>1</a:t>
                      </a:r>
                      <a:endParaRPr lang="en-US" sz="1800">
                        <a:effectLst/>
                        <a:latin typeface="Times New Roman"/>
                        <a:ea typeface="Times New Roman"/>
                      </a:endParaRPr>
                    </a:p>
                  </a:txBody>
                  <a:tcPr marL="68580" marR="68580" marT="0" marB="0"/>
                </a:tc>
                <a:tc>
                  <a:txBody>
                    <a:bodyPr/>
                    <a:lstStyle/>
                    <a:p>
                      <a:pPr algn="r" rtl="1">
                        <a:spcAft>
                          <a:spcPts val="0"/>
                        </a:spcAft>
                      </a:pPr>
                      <a:r>
                        <a:rPr lang="ar-DZ" sz="1800">
                          <a:effectLst/>
                        </a:rPr>
                        <a:t> </a:t>
                      </a:r>
                      <a:endParaRPr lang="en-US" sz="1800">
                        <a:effectLst/>
                        <a:latin typeface="Times New Roman"/>
                        <a:ea typeface="Times New Roman"/>
                      </a:endParaRPr>
                    </a:p>
                  </a:txBody>
                  <a:tcPr marL="68580" marR="68580" marT="0" marB="0"/>
                </a:tc>
              </a:tr>
              <a:tr h="582670">
                <a:tc>
                  <a:txBody>
                    <a:bodyPr/>
                    <a:lstStyle/>
                    <a:p>
                      <a:pPr marL="342900" lvl="0" indent="-342900" algn="ctr" rtl="1">
                        <a:spcAft>
                          <a:spcPts val="0"/>
                        </a:spcAft>
                        <a:buFont typeface="+mj-lt"/>
                        <a:buAutoNum type="arabicPeriod"/>
                      </a:pPr>
                      <a:r>
                        <a:rPr lang="ar-DZ" sz="1800">
                          <a:effectLst/>
                        </a:rPr>
                        <a:t> </a:t>
                      </a:r>
                      <a:endParaRPr lang="en-US" sz="1800">
                        <a:effectLst/>
                        <a:latin typeface="Times New Roman"/>
                        <a:ea typeface="Times New Roman"/>
                      </a:endParaRPr>
                    </a:p>
                  </a:txBody>
                  <a:tcPr marL="68580" marR="68580" marT="0" marB="0"/>
                </a:tc>
                <a:tc>
                  <a:txBody>
                    <a:bodyPr/>
                    <a:lstStyle/>
                    <a:p>
                      <a:pPr algn="r" rtl="1">
                        <a:spcAft>
                          <a:spcPts val="0"/>
                        </a:spcAft>
                      </a:pPr>
                      <a:r>
                        <a:rPr lang="ar-IQ" sz="1800" dirty="0">
                          <a:effectLst/>
                        </a:rPr>
                        <a:t>نترات الخارصين </a:t>
                      </a:r>
                      <a:r>
                        <a:rPr lang="en-US" sz="1800" dirty="0">
                          <a:effectLst/>
                        </a:rPr>
                        <a:t>Zn(No</a:t>
                      </a:r>
                      <a:r>
                        <a:rPr lang="en-US" sz="1800" baseline="-25000" dirty="0">
                          <a:effectLst/>
                        </a:rPr>
                        <a:t>3</a:t>
                      </a:r>
                      <a:r>
                        <a:rPr lang="en-US" sz="1800" dirty="0">
                          <a:effectLst/>
                        </a:rPr>
                        <a:t>)</a:t>
                      </a:r>
                      <a:r>
                        <a:rPr lang="en-US" sz="1800" baseline="-25000" dirty="0">
                          <a:effectLst/>
                        </a:rPr>
                        <a:t>2</a:t>
                      </a:r>
                      <a:endParaRPr lang="en-US" sz="1800" dirty="0">
                        <a:effectLst/>
                        <a:latin typeface="Times New Roman"/>
                        <a:ea typeface="Times New Roman"/>
                      </a:endParaRPr>
                    </a:p>
                  </a:txBody>
                  <a:tcPr marL="68580" marR="68580" marT="0" marB="0"/>
                </a:tc>
                <a:tc>
                  <a:txBody>
                    <a:bodyPr/>
                    <a:lstStyle/>
                    <a:p>
                      <a:pPr algn="ctr" rtl="1">
                        <a:spcAft>
                          <a:spcPts val="0"/>
                        </a:spcAft>
                      </a:pPr>
                      <a:r>
                        <a:rPr lang="ar-DZ" sz="1800" dirty="0">
                          <a:effectLst/>
                        </a:rPr>
                        <a:t>مسحوق يخلط مع الماء بكمية قليلة</a:t>
                      </a:r>
                      <a:endParaRPr lang="en-US" sz="1800" dirty="0">
                        <a:effectLst/>
                        <a:latin typeface="Times New Roman"/>
                        <a:ea typeface="Times New Roman"/>
                      </a:endParaRPr>
                    </a:p>
                  </a:txBody>
                  <a:tcPr marL="68580" marR="68580" marT="0" marB="0"/>
                </a:tc>
                <a:tc>
                  <a:txBody>
                    <a:bodyPr/>
                    <a:lstStyle/>
                    <a:p>
                      <a:pPr algn="ctr" rtl="1">
                        <a:spcAft>
                          <a:spcPts val="0"/>
                        </a:spcAft>
                      </a:pPr>
                      <a:r>
                        <a:rPr lang="ar-DZ" sz="1800">
                          <a:effectLst/>
                        </a:rPr>
                        <a:t>10 غم</a:t>
                      </a:r>
                      <a:endParaRPr lang="en-US" sz="1800">
                        <a:effectLst/>
                        <a:latin typeface="Times New Roman"/>
                        <a:ea typeface="Times New Roman"/>
                      </a:endParaRPr>
                    </a:p>
                  </a:txBody>
                  <a:tcPr marL="68580" marR="68580" marT="0" marB="0"/>
                </a:tc>
                <a:tc>
                  <a:txBody>
                    <a:bodyPr/>
                    <a:lstStyle/>
                    <a:p>
                      <a:pPr algn="r" rtl="1">
                        <a:spcAft>
                          <a:spcPts val="0"/>
                        </a:spcAft>
                      </a:pPr>
                      <a:r>
                        <a:rPr lang="ar-DZ" sz="1800">
                          <a:effectLst/>
                        </a:rPr>
                        <a:t> </a:t>
                      </a:r>
                      <a:endParaRPr lang="en-US" sz="1800">
                        <a:effectLst/>
                        <a:latin typeface="Times New Roman"/>
                        <a:ea typeface="Times New Roman"/>
                      </a:endParaRPr>
                    </a:p>
                  </a:txBody>
                  <a:tcPr marL="68580" marR="68580" marT="0" marB="0"/>
                </a:tc>
              </a:tr>
              <a:tr h="374574">
                <a:tc>
                  <a:txBody>
                    <a:bodyPr/>
                    <a:lstStyle/>
                    <a:p>
                      <a:pPr marL="342900" lvl="0" indent="-342900" algn="ctr" rtl="1">
                        <a:spcAft>
                          <a:spcPts val="0"/>
                        </a:spcAft>
                        <a:buFont typeface="+mj-lt"/>
                        <a:buAutoNum type="arabicPeriod"/>
                      </a:pPr>
                      <a:r>
                        <a:rPr lang="ar-DZ" sz="1800">
                          <a:effectLst/>
                        </a:rPr>
                        <a:t> </a:t>
                      </a:r>
                      <a:endParaRPr lang="en-US" sz="1800">
                        <a:effectLst/>
                        <a:latin typeface="Times New Roman"/>
                        <a:ea typeface="Times New Roman"/>
                      </a:endParaRPr>
                    </a:p>
                  </a:txBody>
                  <a:tcPr marL="68580" marR="68580" marT="0" marB="0"/>
                </a:tc>
                <a:tc>
                  <a:txBody>
                    <a:bodyPr/>
                    <a:lstStyle/>
                    <a:p>
                      <a:pPr algn="r" rtl="1">
                        <a:spcAft>
                          <a:spcPts val="0"/>
                        </a:spcAft>
                      </a:pPr>
                      <a:r>
                        <a:rPr lang="ar-DZ" sz="1800" dirty="0">
                          <a:effectLst/>
                        </a:rPr>
                        <a:t>قطب نحاس </a:t>
                      </a:r>
                      <a:r>
                        <a:rPr lang="en-US" sz="1800" dirty="0">
                          <a:effectLst/>
                        </a:rPr>
                        <a:t>Cu</a:t>
                      </a:r>
                      <a:endParaRPr lang="en-US" sz="1800" dirty="0">
                        <a:effectLst/>
                        <a:latin typeface="Times New Roman"/>
                        <a:ea typeface="Times New Roman"/>
                      </a:endParaRPr>
                    </a:p>
                  </a:txBody>
                  <a:tcPr marL="68580" marR="68580" marT="0" marB="0"/>
                </a:tc>
                <a:tc>
                  <a:txBody>
                    <a:bodyPr/>
                    <a:lstStyle/>
                    <a:p>
                      <a:pPr algn="ctr" rtl="1">
                        <a:spcAft>
                          <a:spcPts val="0"/>
                        </a:spcAft>
                      </a:pPr>
                      <a:r>
                        <a:rPr lang="ar-DZ" sz="1800">
                          <a:effectLst/>
                        </a:rPr>
                        <a:t>لوح</a:t>
                      </a:r>
                      <a:endParaRPr lang="en-US" sz="1800">
                        <a:effectLst/>
                        <a:latin typeface="Times New Roman"/>
                        <a:ea typeface="Times New Roman"/>
                      </a:endParaRPr>
                    </a:p>
                  </a:txBody>
                  <a:tcPr marL="68580" marR="68580" marT="0" marB="0"/>
                </a:tc>
                <a:tc>
                  <a:txBody>
                    <a:bodyPr/>
                    <a:lstStyle/>
                    <a:p>
                      <a:pPr algn="ctr" rtl="1">
                        <a:spcAft>
                          <a:spcPts val="0"/>
                        </a:spcAft>
                      </a:pPr>
                      <a:r>
                        <a:rPr lang="ar-DZ" sz="1800">
                          <a:effectLst/>
                        </a:rPr>
                        <a:t>1</a:t>
                      </a:r>
                      <a:endParaRPr lang="en-US" sz="1800">
                        <a:effectLst/>
                        <a:latin typeface="Times New Roman"/>
                        <a:ea typeface="Times New Roman"/>
                      </a:endParaRPr>
                    </a:p>
                  </a:txBody>
                  <a:tcPr marL="68580" marR="68580" marT="0" marB="0"/>
                </a:tc>
                <a:tc>
                  <a:txBody>
                    <a:bodyPr/>
                    <a:lstStyle/>
                    <a:p>
                      <a:pPr algn="r" rtl="1">
                        <a:spcAft>
                          <a:spcPts val="0"/>
                        </a:spcAft>
                      </a:pPr>
                      <a:r>
                        <a:rPr lang="ar-DZ" sz="1800">
                          <a:effectLst/>
                        </a:rPr>
                        <a:t> </a:t>
                      </a:r>
                      <a:endParaRPr lang="en-US" sz="1800">
                        <a:effectLst/>
                        <a:latin typeface="Times New Roman"/>
                        <a:ea typeface="Times New Roman"/>
                      </a:endParaRPr>
                    </a:p>
                  </a:txBody>
                  <a:tcPr marL="68580" marR="68580" marT="0" marB="0"/>
                </a:tc>
              </a:tr>
              <a:tr h="582670">
                <a:tc>
                  <a:txBody>
                    <a:bodyPr/>
                    <a:lstStyle/>
                    <a:p>
                      <a:pPr marL="342900" lvl="0" indent="-342900" algn="ctr" rtl="1">
                        <a:spcAft>
                          <a:spcPts val="0"/>
                        </a:spcAft>
                        <a:buFont typeface="+mj-lt"/>
                        <a:buAutoNum type="arabicPeriod"/>
                      </a:pPr>
                      <a:r>
                        <a:rPr lang="ar-DZ" sz="1800">
                          <a:effectLst/>
                        </a:rPr>
                        <a:t> </a:t>
                      </a:r>
                      <a:endParaRPr lang="en-US" sz="1800">
                        <a:effectLst/>
                        <a:latin typeface="Times New Roman"/>
                        <a:ea typeface="Times New Roman"/>
                      </a:endParaRPr>
                    </a:p>
                  </a:txBody>
                  <a:tcPr marL="68580" marR="68580" marT="0" marB="0"/>
                </a:tc>
                <a:tc>
                  <a:txBody>
                    <a:bodyPr/>
                    <a:lstStyle/>
                    <a:p>
                      <a:pPr algn="r" rtl="1">
                        <a:spcAft>
                          <a:spcPts val="0"/>
                        </a:spcAft>
                      </a:pPr>
                      <a:r>
                        <a:rPr lang="ar-DZ" sz="1800" dirty="0">
                          <a:effectLst/>
                        </a:rPr>
                        <a:t>نترات النحاس</a:t>
                      </a:r>
                      <a:r>
                        <a:rPr lang="en-US" sz="1800" dirty="0">
                          <a:effectLst/>
                        </a:rPr>
                        <a:t> Cu(No</a:t>
                      </a:r>
                      <a:r>
                        <a:rPr lang="en-US" sz="1800" baseline="-25000" dirty="0">
                          <a:effectLst/>
                        </a:rPr>
                        <a:t>3</a:t>
                      </a:r>
                      <a:r>
                        <a:rPr lang="en-US" sz="1800" dirty="0">
                          <a:effectLst/>
                        </a:rPr>
                        <a:t>)</a:t>
                      </a:r>
                      <a:r>
                        <a:rPr lang="en-US" sz="1800" baseline="-25000" dirty="0">
                          <a:effectLst/>
                        </a:rPr>
                        <a:t>2</a:t>
                      </a:r>
                      <a:r>
                        <a:rPr lang="en-US" sz="1800" dirty="0">
                          <a:effectLst/>
                        </a:rPr>
                        <a:t> </a:t>
                      </a:r>
                      <a:endParaRPr lang="en-US" sz="1800" dirty="0">
                        <a:effectLst/>
                        <a:latin typeface="Times New Roman"/>
                        <a:ea typeface="Times New Roman"/>
                      </a:endParaRPr>
                    </a:p>
                  </a:txBody>
                  <a:tcPr marL="68580" marR="68580" marT="0" marB="0"/>
                </a:tc>
                <a:tc>
                  <a:txBody>
                    <a:bodyPr/>
                    <a:lstStyle/>
                    <a:p>
                      <a:pPr algn="ctr" rtl="1">
                        <a:spcAft>
                          <a:spcPts val="0"/>
                        </a:spcAft>
                      </a:pPr>
                      <a:r>
                        <a:rPr lang="ar-DZ" sz="1800" dirty="0">
                          <a:effectLst/>
                        </a:rPr>
                        <a:t>مسحوق يخلط مع الماء بكمية قليلة</a:t>
                      </a:r>
                      <a:endParaRPr lang="en-US" sz="1800" dirty="0">
                        <a:effectLst/>
                        <a:latin typeface="Times New Roman"/>
                        <a:ea typeface="Times New Roman"/>
                      </a:endParaRPr>
                    </a:p>
                  </a:txBody>
                  <a:tcPr marL="68580" marR="68580" marT="0" marB="0"/>
                </a:tc>
                <a:tc>
                  <a:txBody>
                    <a:bodyPr/>
                    <a:lstStyle/>
                    <a:p>
                      <a:pPr algn="ctr" rtl="1">
                        <a:spcAft>
                          <a:spcPts val="0"/>
                        </a:spcAft>
                      </a:pPr>
                      <a:r>
                        <a:rPr lang="ar-DZ" sz="1800">
                          <a:effectLst/>
                        </a:rPr>
                        <a:t>10 غم</a:t>
                      </a:r>
                      <a:endParaRPr lang="en-US" sz="1800">
                        <a:effectLst/>
                        <a:latin typeface="Times New Roman"/>
                        <a:ea typeface="Times New Roman"/>
                      </a:endParaRPr>
                    </a:p>
                  </a:txBody>
                  <a:tcPr marL="68580" marR="68580" marT="0" marB="0"/>
                </a:tc>
                <a:tc>
                  <a:txBody>
                    <a:bodyPr/>
                    <a:lstStyle/>
                    <a:p>
                      <a:pPr algn="r" rtl="1">
                        <a:spcAft>
                          <a:spcPts val="0"/>
                        </a:spcAft>
                      </a:pPr>
                      <a:r>
                        <a:rPr lang="ar-DZ" sz="1800">
                          <a:effectLst/>
                        </a:rPr>
                        <a:t> </a:t>
                      </a:r>
                      <a:endParaRPr lang="en-US" sz="1800">
                        <a:effectLst/>
                        <a:latin typeface="Times New Roman"/>
                        <a:ea typeface="Times New Roman"/>
                      </a:endParaRPr>
                    </a:p>
                  </a:txBody>
                  <a:tcPr marL="68580" marR="68580" marT="0" marB="0"/>
                </a:tc>
              </a:tr>
              <a:tr h="374574">
                <a:tc>
                  <a:txBody>
                    <a:bodyPr/>
                    <a:lstStyle/>
                    <a:p>
                      <a:pPr marL="342900" lvl="0" indent="-342900" algn="ctr" rtl="1">
                        <a:spcAft>
                          <a:spcPts val="0"/>
                        </a:spcAft>
                        <a:buFont typeface="+mj-lt"/>
                        <a:buAutoNum type="arabicPeriod"/>
                      </a:pPr>
                      <a:r>
                        <a:rPr lang="ar-DZ" sz="1800">
                          <a:effectLst/>
                        </a:rPr>
                        <a:t> </a:t>
                      </a:r>
                      <a:endParaRPr lang="en-US" sz="1800">
                        <a:effectLst/>
                        <a:latin typeface="Times New Roman"/>
                        <a:ea typeface="Times New Roman"/>
                      </a:endParaRPr>
                    </a:p>
                  </a:txBody>
                  <a:tcPr marL="68580" marR="68580" marT="0" marB="0"/>
                </a:tc>
                <a:tc>
                  <a:txBody>
                    <a:bodyPr/>
                    <a:lstStyle/>
                    <a:p>
                      <a:pPr algn="r" rtl="1">
                        <a:spcAft>
                          <a:spcPts val="0"/>
                        </a:spcAft>
                      </a:pPr>
                      <a:r>
                        <a:rPr lang="ar-DZ" sz="1800" dirty="0">
                          <a:effectLst/>
                        </a:rPr>
                        <a:t>قنطرة على شكل حرف</a:t>
                      </a:r>
                      <a:r>
                        <a:rPr lang="en-US" sz="1800" dirty="0">
                          <a:effectLst/>
                        </a:rPr>
                        <a:t> U </a:t>
                      </a:r>
                      <a:endParaRPr lang="en-US" sz="1800" dirty="0">
                        <a:effectLst/>
                        <a:latin typeface="Times New Roman"/>
                        <a:ea typeface="Times New Roman"/>
                      </a:endParaRPr>
                    </a:p>
                  </a:txBody>
                  <a:tcPr marL="68580" marR="68580" marT="0" marB="0"/>
                </a:tc>
                <a:tc>
                  <a:txBody>
                    <a:bodyPr/>
                    <a:lstStyle/>
                    <a:p>
                      <a:pPr algn="ctr" rtl="1">
                        <a:spcAft>
                          <a:spcPts val="0"/>
                        </a:spcAft>
                      </a:pPr>
                      <a:r>
                        <a:rPr lang="ar-DZ" sz="1800">
                          <a:effectLst/>
                        </a:rPr>
                        <a:t>قطر الانبوب 1 سم</a:t>
                      </a:r>
                      <a:endParaRPr lang="en-US" sz="1800">
                        <a:effectLst/>
                        <a:latin typeface="Times New Roman"/>
                        <a:ea typeface="Times New Roman"/>
                      </a:endParaRPr>
                    </a:p>
                  </a:txBody>
                  <a:tcPr marL="68580" marR="68580" marT="0" marB="0"/>
                </a:tc>
                <a:tc>
                  <a:txBody>
                    <a:bodyPr/>
                    <a:lstStyle/>
                    <a:p>
                      <a:pPr algn="ctr" rtl="1">
                        <a:spcAft>
                          <a:spcPts val="0"/>
                        </a:spcAft>
                      </a:pPr>
                      <a:r>
                        <a:rPr lang="ar-DZ" sz="1800">
                          <a:effectLst/>
                        </a:rPr>
                        <a:t>1</a:t>
                      </a:r>
                      <a:endParaRPr lang="en-US" sz="1800">
                        <a:effectLst/>
                        <a:latin typeface="Times New Roman"/>
                        <a:ea typeface="Times New Roman"/>
                      </a:endParaRPr>
                    </a:p>
                  </a:txBody>
                  <a:tcPr marL="68580" marR="68580" marT="0" marB="0"/>
                </a:tc>
                <a:tc>
                  <a:txBody>
                    <a:bodyPr/>
                    <a:lstStyle/>
                    <a:p>
                      <a:pPr algn="r" rtl="1">
                        <a:spcAft>
                          <a:spcPts val="0"/>
                        </a:spcAft>
                      </a:pPr>
                      <a:r>
                        <a:rPr lang="ar-DZ" sz="1800">
                          <a:effectLst/>
                        </a:rPr>
                        <a:t> </a:t>
                      </a:r>
                      <a:endParaRPr lang="en-US" sz="1800">
                        <a:effectLst/>
                        <a:latin typeface="Times New Roman"/>
                        <a:ea typeface="Times New Roman"/>
                      </a:endParaRPr>
                    </a:p>
                  </a:txBody>
                  <a:tcPr marL="68580" marR="68580" marT="0" marB="0"/>
                </a:tc>
              </a:tr>
              <a:tr h="374574">
                <a:tc>
                  <a:txBody>
                    <a:bodyPr/>
                    <a:lstStyle/>
                    <a:p>
                      <a:pPr marL="342900" lvl="0" indent="-342900" algn="ctr" rtl="1">
                        <a:spcAft>
                          <a:spcPts val="0"/>
                        </a:spcAft>
                        <a:buFont typeface="+mj-lt"/>
                        <a:buAutoNum type="arabicPeriod"/>
                      </a:pPr>
                      <a:r>
                        <a:rPr lang="ar-DZ" sz="1800">
                          <a:effectLst/>
                        </a:rPr>
                        <a:t> </a:t>
                      </a:r>
                      <a:endParaRPr lang="en-US" sz="1800">
                        <a:effectLst/>
                        <a:latin typeface="Times New Roman"/>
                        <a:ea typeface="Times New Roman"/>
                      </a:endParaRPr>
                    </a:p>
                  </a:txBody>
                  <a:tcPr marL="68580" marR="68580" marT="0" marB="0"/>
                </a:tc>
                <a:tc>
                  <a:txBody>
                    <a:bodyPr/>
                    <a:lstStyle/>
                    <a:p>
                      <a:pPr algn="r" rtl="1">
                        <a:spcAft>
                          <a:spcPts val="0"/>
                        </a:spcAft>
                      </a:pPr>
                      <a:r>
                        <a:rPr lang="ar-DZ" sz="1800" dirty="0">
                          <a:effectLst/>
                        </a:rPr>
                        <a:t>محلول ملحي</a:t>
                      </a:r>
                      <a:r>
                        <a:rPr lang="en-US" sz="1800" dirty="0">
                          <a:effectLst/>
                        </a:rPr>
                        <a:t> </a:t>
                      </a:r>
                      <a:r>
                        <a:rPr lang="en-US" sz="1800" dirty="0" err="1">
                          <a:effectLst/>
                        </a:rPr>
                        <a:t>NaCl</a:t>
                      </a:r>
                      <a:endParaRPr lang="en-US" sz="1800" dirty="0">
                        <a:effectLst/>
                        <a:latin typeface="Times New Roman"/>
                        <a:ea typeface="Times New Roman"/>
                      </a:endParaRPr>
                    </a:p>
                  </a:txBody>
                  <a:tcPr marL="68580" marR="68580" marT="0" marB="0"/>
                </a:tc>
                <a:tc>
                  <a:txBody>
                    <a:bodyPr/>
                    <a:lstStyle/>
                    <a:p>
                      <a:pPr algn="ctr" rtl="1">
                        <a:spcAft>
                          <a:spcPts val="0"/>
                        </a:spcAft>
                      </a:pPr>
                      <a:r>
                        <a:rPr lang="ar-DZ" sz="1800">
                          <a:effectLst/>
                        </a:rPr>
                        <a:t>100 مل</a:t>
                      </a:r>
                      <a:endParaRPr lang="en-US" sz="1800">
                        <a:effectLst/>
                        <a:latin typeface="Times New Roman"/>
                        <a:ea typeface="Times New Roman"/>
                      </a:endParaRPr>
                    </a:p>
                  </a:txBody>
                  <a:tcPr marL="68580" marR="68580" marT="0" marB="0"/>
                </a:tc>
                <a:tc>
                  <a:txBody>
                    <a:bodyPr/>
                    <a:lstStyle/>
                    <a:p>
                      <a:pPr algn="ctr" rtl="1">
                        <a:spcAft>
                          <a:spcPts val="0"/>
                        </a:spcAft>
                      </a:pPr>
                      <a:r>
                        <a:rPr lang="ar-DZ" sz="1800">
                          <a:effectLst/>
                        </a:rPr>
                        <a:t>1</a:t>
                      </a:r>
                      <a:endParaRPr lang="en-US" sz="1800">
                        <a:effectLst/>
                        <a:latin typeface="Times New Roman"/>
                        <a:ea typeface="Times New Roman"/>
                      </a:endParaRPr>
                    </a:p>
                  </a:txBody>
                  <a:tcPr marL="68580" marR="68580" marT="0" marB="0"/>
                </a:tc>
                <a:tc>
                  <a:txBody>
                    <a:bodyPr/>
                    <a:lstStyle/>
                    <a:p>
                      <a:pPr algn="r" rtl="1">
                        <a:spcAft>
                          <a:spcPts val="0"/>
                        </a:spcAft>
                      </a:pPr>
                      <a:r>
                        <a:rPr lang="ar-DZ" sz="1800">
                          <a:effectLst/>
                        </a:rPr>
                        <a:t> </a:t>
                      </a:r>
                      <a:endParaRPr lang="en-US" sz="1800">
                        <a:effectLst/>
                        <a:latin typeface="Times New Roman"/>
                        <a:ea typeface="Times New Roman"/>
                      </a:endParaRPr>
                    </a:p>
                  </a:txBody>
                  <a:tcPr marL="68580" marR="68580" marT="0" marB="0"/>
                </a:tc>
              </a:tr>
              <a:tr h="374574">
                <a:tc>
                  <a:txBody>
                    <a:bodyPr/>
                    <a:lstStyle/>
                    <a:p>
                      <a:pPr marL="342900" lvl="0" indent="-342900" algn="ctr" rtl="1">
                        <a:spcAft>
                          <a:spcPts val="0"/>
                        </a:spcAft>
                        <a:buFont typeface="+mj-lt"/>
                        <a:buAutoNum type="arabicPeriod"/>
                      </a:pPr>
                      <a:r>
                        <a:rPr lang="ar-DZ" sz="1800">
                          <a:effectLst/>
                        </a:rPr>
                        <a:t> </a:t>
                      </a:r>
                      <a:endParaRPr lang="en-US" sz="1800">
                        <a:effectLst/>
                        <a:latin typeface="Times New Roman"/>
                        <a:ea typeface="Times New Roman"/>
                      </a:endParaRPr>
                    </a:p>
                  </a:txBody>
                  <a:tcPr marL="68580" marR="68580" marT="0" marB="0"/>
                </a:tc>
                <a:tc>
                  <a:txBody>
                    <a:bodyPr/>
                    <a:lstStyle/>
                    <a:p>
                      <a:pPr algn="r" rtl="1">
                        <a:spcAft>
                          <a:spcPts val="0"/>
                        </a:spcAft>
                      </a:pPr>
                      <a:r>
                        <a:rPr lang="ar-DZ" sz="1800">
                          <a:effectLst/>
                        </a:rPr>
                        <a:t>اسلاك موصلة </a:t>
                      </a:r>
                      <a:endParaRPr lang="en-US" sz="1800">
                        <a:effectLst/>
                        <a:latin typeface="Times New Roman"/>
                        <a:ea typeface="Times New Roman"/>
                      </a:endParaRPr>
                    </a:p>
                  </a:txBody>
                  <a:tcPr marL="68580" marR="68580" marT="0" marB="0"/>
                </a:tc>
                <a:tc>
                  <a:txBody>
                    <a:bodyPr/>
                    <a:lstStyle/>
                    <a:p>
                      <a:pPr algn="ctr" rtl="1">
                        <a:spcAft>
                          <a:spcPts val="0"/>
                        </a:spcAft>
                      </a:pPr>
                      <a:r>
                        <a:rPr lang="ar-DZ" sz="1800">
                          <a:effectLst/>
                        </a:rPr>
                        <a:t>20 سم</a:t>
                      </a:r>
                      <a:endParaRPr lang="en-US" sz="1800">
                        <a:effectLst/>
                        <a:latin typeface="Times New Roman"/>
                        <a:ea typeface="Times New Roman"/>
                      </a:endParaRPr>
                    </a:p>
                  </a:txBody>
                  <a:tcPr marL="68580" marR="68580" marT="0" marB="0"/>
                </a:tc>
                <a:tc>
                  <a:txBody>
                    <a:bodyPr/>
                    <a:lstStyle/>
                    <a:p>
                      <a:pPr algn="ctr" rtl="1">
                        <a:spcAft>
                          <a:spcPts val="0"/>
                        </a:spcAft>
                      </a:pPr>
                      <a:r>
                        <a:rPr lang="ar-DZ" sz="1800">
                          <a:effectLst/>
                        </a:rPr>
                        <a:t>2</a:t>
                      </a:r>
                      <a:endParaRPr lang="en-US" sz="1800">
                        <a:effectLst/>
                        <a:latin typeface="Times New Roman"/>
                        <a:ea typeface="Times New Roman"/>
                      </a:endParaRPr>
                    </a:p>
                  </a:txBody>
                  <a:tcPr marL="68580" marR="68580" marT="0" marB="0"/>
                </a:tc>
                <a:tc>
                  <a:txBody>
                    <a:bodyPr/>
                    <a:lstStyle/>
                    <a:p>
                      <a:pPr algn="r" rtl="1">
                        <a:spcAft>
                          <a:spcPts val="0"/>
                        </a:spcAft>
                      </a:pPr>
                      <a:r>
                        <a:rPr lang="ar-DZ" sz="1800">
                          <a:effectLst/>
                        </a:rPr>
                        <a:t> </a:t>
                      </a:r>
                      <a:endParaRPr lang="en-US" sz="1800">
                        <a:effectLst/>
                        <a:latin typeface="Times New Roman"/>
                        <a:ea typeface="Times New Roman"/>
                      </a:endParaRPr>
                    </a:p>
                  </a:txBody>
                  <a:tcPr marL="68580" marR="68580" marT="0" marB="0"/>
                </a:tc>
              </a:tr>
              <a:tr h="374574">
                <a:tc>
                  <a:txBody>
                    <a:bodyPr/>
                    <a:lstStyle/>
                    <a:p>
                      <a:pPr marL="342900" lvl="0" indent="-342900" algn="ctr" rtl="1">
                        <a:spcAft>
                          <a:spcPts val="0"/>
                        </a:spcAft>
                        <a:buFont typeface="+mj-lt"/>
                        <a:buAutoNum type="arabicPeriod"/>
                      </a:pPr>
                      <a:r>
                        <a:rPr lang="ar-DZ" sz="1800">
                          <a:effectLst/>
                        </a:rPr>
                        <a:t> </a:t>
                      </a:r>
                      <a:endParaRPr lang="en-US" sz="1800">
                        <a:effectLst/>
                        <a:latin typeface="Times New Roman"/>
                        <a:ea typeface="Times New Roman"/>
                      </a:endParaRPr>
                    </a:p>
                  </a:txBody>
                  <a:tcPr marL="68580" marR="68580" marT="0" marB="0"/>
                </a:tc>
                <a:tc>
                  <a:txBody>
                    <a:bodyPr/>
                    <a:lstStyle/>
                    <a:p>
                      <a:pPr algn="r" rtl="1">
                        <a:spcAft>
                          <a:spcPts val="0"/>
                        </a:spcAft>
                      </a:pPr>
                      <a:r>
                        <a:rPr lang="ar-DZ" sz="1800" dirty="0">
                          <a:effectLst/>
                        </a:rPr>
                        <a:t>جلفانوميتر (فولتميتر)</a:t>
                      </a:r>
                      <a:endParaRPr lang="en-US" sz="1800" dirty="0">
                        <a:effectLst/>
                        <a:latin typeface="Times New Roman"/>
                        <a:ea typeface="Times New Roman"/>
                      </a:endParaRPr>
                    </a:p>
                  </a:txBody>
                  <a:tcPr marL="68580" marR="68580" marT="0" marB="0"/>
                </a:tc>
                <a:tc>
                  <a:txBody>
                    <a:bodyPr/>
                    <a:lstStyle/>
                    <a:p>
                      <a:pPr algn="ctr" rtl="1">
                        <a:spcAft>
                          <a:spcPts val="0"/>
                        </a:spcAft>
                      </a:pPr>
                      <a:r>
                        <a:rPr lang="ar-DZ" sz="1800">
                          <a:effectLst/>
                        </a:rPr>
                        <a:t>جهاز يتحسس الفولتية</a:t>
                      </a:r>
                      <a:endParaRPr lang="en-US" sz="1800">
                        <a:effectLst/>
                        <a:latin typeface="Times New Roman"/>
                        <a:ea typeface="Times New Roman"/>
                      </a:endParaRPr>
                    </a:p>
                  </a:txBody>
                  <a:tcPr marL="68580" marR="68580" marT="0" marB="0"/>
                </a:tc>
                <a:tc>
                  <a:txBody>
                    <a:bodyPr/>
                    <a:lstStyle/>
                    <a:p>
                      <a:pPr algn="ctr" rtl="1">
                        <a:spcAft>
                          <a:spcPts val="0"/>
                        </a:spcAft>
                      </a:pPr>
                      <a:r>
                        <a:rPr lang="ar-DZ" sz="1800">
                          <a:effectLst/>
                        </a:rPr>
                        <a:t>1</a:t>
                      </a:r>
                      <a:endParaRPr lang="en-US" sz="1800">
                        <a:effectLst/>
                        <a:latin typeface="Times New Roman"/>
                        <a:ea typeface="Times New Roman"/>
                      </a:endParaRPr>
                    </a:p>
                  </a:txBody>
                  <a:tcPr marL="68580" marR="68580" marT="0" marB="0"/>
                </a:tc>
                <a:tc>
                  <a:txBody>
                    <a:bodyPr/>
                    <a:lstStyle/>
                    <a:p>
                      <a:pPr algn="r" rtl="1">
                        <a:spcAft>
                          <a:spcPts val="0"/>
                        </a:spcAft>
                      </a:pPr>
                      <a:r>
                        <a:rPr lang="ar-DZ" sz="1800">
                          <a:effectLst/>
                        </a:rPr>
                        <a:t> </a:t>
                      </a:r>
                      <a:endParaRPr lang="en-US" sz="1800">
                        <a:effectLst/>
                        <a:latin typeface="Times New Roman"/>
                        <a:ea typeface="Times New Roman"/>
                      </a:endParaRPr>
                    </a:p>
                  </a:txBody>
                  <a:tcPr marL="68580" marR="68580" marT="0" marB="0"/>
                </a:tc>
              </a:tr>
              <a:tr h="374574">
                <a:tc>
                  <a:txBody>
                    <a:bodyPr/>
                    <a:lstStyle/>
                    <a:p>
                      <a:pPr marL="342900" lvl="0" indent="-342900" algn="ctr" rtl="1">
                        <a:spcAft>
                          <a:spcPts val="0"/>
                        </a:spcAft>
                        <a:buFont typeface="+mj-lt"/>
                        <a:buAutoNum type="arabicPeriod"/>
                      </a:pPr>
                      <a:r>
                        <a:rPr lang="ar-DZ" sz="1800" dirty="0">
                          <a:effectLst/>
                        </a:rPr>
                        <a:t> </a:t>
                      </a:r>
                      <a:endParaRPr lang="en-US" sz="1800" dirty="0">
                        <a:effectLst/>
                        <a:latin typeface="Times New Roman"/>
                        <a:ea typeface="Times New Roman"/>
                      </a:endParaRPr>
                    </a:p>
                  </a:txBody>
                  <a:tcPr marL="68580" marR="68580" marT="0" marB="0"/>
                </a:tc>
                <a:tc>
                  <a:txBody>
                    <a:bodyPr/>
                    <a:lstStyle/>
                    <a:p>
                      <a:pPr algn="r" rtl="1">
                        <a:spcAft>
                          <a:spcPts val="0"/>
                        </a:spcAft>
                      </a:pPr>
                      <a:r>
                        <a:rPr lang="ar-DZ" sz="1800" dirty="0">
                          <a:effectLst/>
                        </a:rPr>
                        <a:t>حاجز غشائي مسامي</a:t>
                      </a:r>
                      <a:endParaRPr lang="en-US" sz="1800" dirty="0">
                        <a:effectLst/>
                        <a:latin typeface="Times New Roman"/>
                        <a:ea typeface="Times New Roman"/>
                      </a:endParaRPr>
                    </a:p>
                  </a:txBody>
                  <a:tcPr marL="68580" marR="68580" marT="0" marB="0"/>
                </a:tc>
                <a:tc>
                  <a:txBody>
                    <a:bodyPr/>
                    <a:lstStyle/>
                    <a:p>
                      <a:pPr algn="ctr" rtl="1">
                        <a:spcAft>
                          <a:spcPts val="0"/>
                        </a:spcAft>
                      </a:pPr>
                      <a:r>
                        <a:rPr lang="ar-DZ" sz="1800" dirty="0">
                          <a:effectLst/>
                        </a:rPr>
                        <a:t>قطن</a:t>
                      </a:r>
                      <a:endParaRPr lang="en-US" sz="1800" dirty="0">
                        <a:effectLst/>
                        <a:latin typeface="Times New Roman"/>
                        <a:ea typeface="Times New Roman"/>
                      </a:endParaRPr>
                    </a:p>
                  </a:txBody>
                  <a:tcPr marL="68580" marR="68580" marT="0" marB="0"/>
                </a:tc>
                <a:tc>
                  <a:txBody>
                    <a:bodyPr/>
                    <a:lstStyle/>
                    <a:p>
                      <a:pPr algn="ctr" rtl="1">
                        <a:spcAft>
                          <a:spcPts val="0"/>
                        </a:spcAft>
                      </a:pPr>
                      <a:r>
                        <a:rPr lang="ar-DZ" sz="1800">
                          <a:effectLst/>
                        </a:rPr>
                        <a:t>2</a:t>
                      </a:r>
                      <a:endParaRPr lang="en-US" sz="1800">
                        <a:effectLst/>
                        <a:latin typeface="Times New Roman"/>
                        <a:ea typeface="Times New Roman"/>
                      </a:endParaRPr>
                    </a:p>
                  </a:txBody>
                  <a:tcPr marL="68580" marR="68580" marT="0" marB="0"/>
                </a:tc>
                <a:tc>
                  <a:txBody>
                    <a:bodyPr/>
                    <a:lstStyle/>
                    <a:p>
                      <a:pPr algn="r" rtl="1">
                        <a:spcAft>
                          <a:spcPts val="0"/>
                        </a:spcAft>
                      </a:pPr>
                      <a:r>
                        <a:rPr lang="ar-DZ" sz="1800" dirty="0">
                          <a:effectLst/>
                        </a:rPr>
                        <a:t> </a:t>
                      </a:r>
                      <a:endParaRPr lang="en-US" sz="18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245036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IQ" dirty="0" smtClean="0"/>
              <a:t>طريقة العمل :-</a:t>
            </a:r>
            <a:endParaRPr lang="ar-IQ" dirty="0"/>
          </a:p>
        </p:txBody>
      </p:sp>
      <p:sp>
        <p:nvSpPr>
          <p:cNvPr id="3" name="مربع نص 2"/>
          <p:cNvSpPr txBox="1"/>
          <p:nvPr/>
        </p:nvSpPr>
        <p:spPr>
          <a:xfrm>
            <a:off x="683568" y="1772816"/>
            <a:ext cx="7776864" cy="3831818"/>
          </a:xfrm>
          <a:prstGeom prst="rect">
            <a:avLst/>
          </a:prstGeom>
          <a:noFill/>
        </p:spPr>
        <p:txBody>
          <a:bodyPr wrap="square" rtlCol="1">
            <a:spAutoFit/>
          </a:bodyPr>
          <a:lstStyle/>
          <a:p>
            <a:pPr>
              <a:lnSpc>
                <a:spcPct val="150000"/>
              </a:lnSpc>
            </a:pPr>
            <a:r>
              <a:rPr lang="ar-IQ" dirty="0" smtClean="0"/>
              <a:t>1- يتم تحضير المحاليل من خلال اخذ كمية وزنها 5 غرام من  نترات الخارصين ونمزجها مع 100 مل ماء مقطر لنحضر محلول نترات الخارصين </a:t>
            </a:r>
            <a:endParaRPr lang="ar-IQ" dirty="0"/>
          </a:p>
          <a:p>
            <a:pPr>
              <a:lnSpc>
                <a:spcPct val="150000"/>
              </a:lnSpc>
            </a:pPr>
            <a:r>
              <a:rPr lang="ar-IQ" dirty="0" smtClean="0"/>
              <a:t>2- </a:t>
            </a:r>
            <a:r>
              <a:rPr lang="ar-IQ" dirty="0" err="1" smtClean="0"/>
              <a:t>ناخذ</a:t>
            </a:r>
            <a:r>
              <a:rPr lang="ar-IQ" dirty="0" smtClean="0"/>
              <a:t> ايضا 5 غرام من كبريتات  النحاس ونمزجها مع 100 مل من الماء المقطر وحتى يظهر اللون  الازرق لكل المحلول في كل بيكر على حدى </a:t>
            </a:r>
          </a:p>
          <a:p>
            <a:pPr>
              <a:lnSpc>
                <a:spcPct val="150000"/>
              </a:lnSpc>
            </a:pPr>
            <a:r>
              <a:rPr lang="ar-IQ" dirty="0" smtClean="0"/>
              <a:t>3- نحضر الجسر الملحي من خلال وضع المحلول الملحي في الانبوبة التي على شكل حرف </a:t>
            </a:r>
            <a:r>
              <a:rPr lang="en-US" dirty="0" smtClean="0"/>
              <a:t>u </a:t>
            </a:r>
            <a:r>
              <a:rPr lang="ar-IQ" dirty="0" smtClean="0"/>
              <a:t> ثم نضع حاجز قطني في الاطراف مع ضمان وصول المحلول الملحي له</a:t>
            </a:r>
          </a:p>
          <a:p>
            <a:pPr>
              <a:lnSpc>
                <a:spcPct val="150000"/>
              </a:lnSpc>
            </a:pPr>
            <a:r>
              <a:rPr lang="ar-IQ" dirty="0" smtClean="0"/>
              <a:t>4-  نضع كل من الاقطاب القطب الاول الخارصين في محلول نترات الخارصين والقطب الثاني النحاس في محلول كبريتات النحاس </a:t>
            </a:r>
          </a:p>
          <a:p>
            <a:pPr>
              <a:lnSpc>
                <a:spcPct val="150000"/>
              </a:lnSpc>
            </a:pPr>
            <a:r>
              <a:rPr lang="ar-IQ" dirty="0" smtClean="0"/>
              <a:t>نضع الجسر الملحي ونوصل الاقطاب بجهاز </a:t>
            </a:r>
            <a:r>
              <a:rPr lang="ar-IQ" dirty="0" err="1" smtClean="0"/>
              <a:t>الكلفانو</a:t>
            </a:r>
            <a:r>
              <a:rPr lang="ar-IQ" dirty="0" smtClean="0"/>
              <a:t> ميتر  </a:t>
            </a:r>
            <a:endParaRPr lang="ar-IQ" dirty="0"/>
          </a:p>
        </p:txBody>
      </p:sp>
    </p:spTree>
    <p:extLst>
      <p:ext uri="{BB962C8B-B14F-4D97-AF65-F5344CB8AC3E}">
        <p14:creationId xmlns:p14="http://schemas.microsoft.com/office/powerpoint/2010/main" val="3122770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a:xfrm>
            <a:off x="251520" y="260648"/>
            <a:ext cx="8064896" cy="1196752"/>
          </a:xfrm>
        </p:spPr>
        <p:txBody>
          <a:bodyPr>
            <a:normAutofit/>
          </a:bodyPr>
          <a:lstStyle/>
          <a:p>
            <a:pPr algn="ctr"/>
            <a:r>
              <a:rPr lang="ar-DZ" sz="2400" dirty="0"/>
              <a:t>بيكر </a:t>
            </a:r>
            <a:r>
              <a:rPr lang="ar-IQ" sz="2400" dirty="0" smtClean="0"/>
              <a:t> عدد 2 يحتوي كل بيكر على احد انواع المحاليل  المحضرة </a:t>
            </a:r>
            <a:endParaRPr lang="en-US" sz="2400" dirty="0">
              <a:latin typeface="Times New Roman"/>
              <a:ea typeface="Times New Roman"/>
            </a:endParaRPr>
          </a:p>
        </p:txBody>
      </p:sp>
      <p:pic>
        <p:nvPicPr>
          <p:cNvPr id="4" name="صورة 3"/>
          <p:cNvPicPr>
            <a:picLocks noChangeAspect="1"/>
          </p:cNvPicPr>
          <p:nvPr/>
        </p:nvPicPr>
        <p:blipFill rotWithShape="1">
          <a:blip r:embed="rId2">
            <a:extLst>
              <a:ext uri="{28A0092B-C50C-407E-A947-70E740481C1C}">
                <a14:useLocalDpi xmlns:a14="http://schemas.microsoft.com/office/drawing/2010/main" val="0"/>
              </a:ext>
            </a:extLst>
          </a:blip>
          <a:srcRect t="8271" r="-719" b="8862"/>
          <a:stretch/>
        </p:blipFill>
        <p:spPr>
          <a:xfrm>
            <a:off x="1475656" y="2348880"/>
            <a:ext cx="6192688" cy="3366120"/>
          </a:xfrm>
          <a:prstGeom prst="rect">
            <a:avLst/>
          </a:prstGeom>
        </p:spPr>
      </p:pic>
    </p:spTree>
    <p:extLst>
      <p:ext uri="{BB962C8B-B14F-4D97-AF65-F5344CB8AC3E}">
        <p14:creationId xmlns:p14="http://schemas.microsoft.com/office/powerpoint/2010/main" val="245036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a:xfrm>
            <a:off x="251520" y="260648"/>
            <a:ext cx="8064896" cy="1196752"/>
          </a:xfrm>
        </p:spPr>
        <p:txBody>
          <a:bodyPr>
            <a:normAutofit/>
          </a:bodyPr>
          <a:lstStyle/>
          <a:p>
            <a:pPr algn="ctr"/>
            <a:r>
              <a:rPr lang="ar-DZ" dirty="0"/>
              <a:t>قطب خارصين </a:t>
            </a:r>
            <a:r>
              <a:rPr lang="en-US" dirty="0" smtClean="0"/>
              <a:t>    </a:t>
            </a:r>
            <a:r>
              <a:rPr lang="en-US" dirty="0" err="1" smtClean="0"/>
              <a:t>zn</a:t>
            </a:r>
            <a:r>
              <a:rPr lang="ar-IQ" dirty="0"/>
              <a:t> </a:t>
            </a:r>
            <a:r>
              <a:rPr lang="ar-IQ" dirty="0" smtClean="0"/>
              <a:t> اضافة الى نترات الخارصين </a:t>
            </a:r>
            <a:r>
              <a:rPr lang="en-US" dirty="0" smtClean="0"/>
              <a:t>Zn(No</a:t>
            </a:r>
            <a:r>
              <a:rPr lang="en-US" baseline="-25000" dirty="0" smtClean="0"/>
              <a:t>3</a:t>
            </a:r>
            <a:r>
              <a:rPr lang="en-US" dirty="0" smtClean="0"/>
              <a:t>)</a:t>
            </a:r>
            <a:r>
              <a:rPr lang="en-US" baseline="-25000" dirty="0" smtClean="0"/>
              <a:t>2</a:t>
            </a:r>
            <a:r>
              <a:rPr lang="en-US" dirty="0">
                <a:latin typeface="Times New Roman"/>
                <a:ea typeface="Times New Roman"/>
              </a:rPr>
              <a:t/>
            </a:r>
            <a:br>
              <a:rPr lang="en-US" dirty="0">
                <a:latin typeface="Times New Roman"/>
                <a:ea typeface="Times New Roman"/>
              </a:rPr>
            </a:br>
            <a:r>
              <a:rPr lang="en-US" dirty="0">
                <a:latin typeface="Times New Roman"/>
                <a:ea typeface="Times New Roman"/>
              </a:rPr>
              <a:t/>
            </a:r>
            <a:br>
              <a:rPr lang="en-US" dirty="0">
                <a:latin typeface="Times New Roman"/>
                <a:ea typeface="Times New Roman"/>
              </a:rPr>
            </a:br>
            <a:endParaRPr lang="en-US" dirty="0"/>
          </a:p>
        </p:txBody>
      </p:sp>
      <p:pic>
        <p:nvPicPr>
          <p:cNvPr id="4" name="صورة 3"/>
          <p:cNvPicPr>
            <a:picLocks noChangeAspect="1"/>
          </p:cNvPicPr>
          <p:nvPr/>
        </p:nvPicPr>
        <p:blipFill rotWithShape="1">
          <a:blip r:embed="rId2">
            <a:extLst>
              <a:ext uri="{28A0092B-C50C-407E-A947-70E740481C1C}">
                <a14:useLocalDpi xmlns:a14="http://schemas.microsoft.com/office/drawing/2010/main" val="0"/>
              </a:ext>
            </a:extLst>
          </a:blip>
          <a:srcRect l="29853" t="32353" r="3971" b="2353"/>
          <a:stretch/>
        </p:blipFill>
        <p:spPr>
          <a:xfrm rot="16200000">
            <a:off x="4172481" y="2172335"/>
            <a:ext cx="4734952" cy="3503866"/>
          </a:xfrm>
          <a:prstGeom prst="rect">
            <a:avLst/>
          </a:prstGeom>
        </p:spPr>
      </p:pic>
      <p:pic>
        <p:nvPicPr>
          <p:cNvPr id="6" name="صورة 5"/>
          <p:cNvPicPr>
            <a:picLocks noChangeAspect="1"/>
          </p:cNvPicPr>
          <p:nvPr/>
        </p:nvPicPr>
        <p:blipFill rotWithShape="1">
          <a:blip r:embed="rId3">
            <a:extLst>
              <a:ext uri="{28A0092B-C50C-407E-A947-70E740481C1C}">
                <a14:useLocalDpi xmlns:a14="http://schemas.microsoft.com/office/drawing/2010/main" val="0"/>
              </a:ext>
            </a:extLst>
          </a:blip>
          <a:srcRect l="26209" t="31177" r="20196" b="42778"/>
          <a:stretch/>
        </p:blipFill>
        <p:spPr>
          <a:xfrm>
            <a:off x="1835696" y="2276872"/>
            <a:ext cx="2756647" cy="1786185"/>
          </a:xfrm>
          <a:prstGeom prst="rect">
            <a:avLst/>
          </a:prstGeom>
        </p:spPr>
      </p:pic>
    </p:spTree>
    <p:extLst>
      <p:ext uri="{BB962C8B-B14F-4D97-AF65-F5344CB8AC3E}">
        <p14:creationId xmlns:p14="http://schemas.microsoft.com/office/powerpoint/2010/main" val="245036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a:xfrm>
            <a:off x="251520" y="260648"/>
            <a:ext cx="8064896" cy="1196752"/>
          </a:xfrm>
        </p:spPr>
        <p:txBody>
          <a:bodyPr/>
          <a:lstStyle/>
          <a:p>
            <a:pPr algn="ctr"/>
            <a:r>
              <a:rPr lang="ar-DZ" dirty="0"/>
              <a:t>قطب نحاس </a:t>
            </a:r>
            <a:r>
              <a:rPr lang="en-US" dirty="0" smtClean="0"/>
              <a:t>Cu</a:t>
            </a:r>
            <a:r>
              <a:rPr lang="ar-IQ" dirty="0" smtClean="0"/>
              <a:t>           كبريتات </a:t>
            </a:r>
            <a:r>
              <a:rPr lang="ar-DZ" dirty="0" smtClean="0"/>
              <a:t> </a:t>
            </a:r>
            <a:r>
              <a:rPr lang="ar-DZ" dirty="0"/>
              <a:t>النحاس</a:t>
            </a:r>
            <a:r>
              <a:rPr lang="en-US" dirty="0"/>
              <a:t> Cu(No</a:t>
            </a:r>
            <a:r>
              <a:rPr lang="en-US" baseline="-25000" dirty="0"/>
              <a:t>3</a:t>
            </a:r>
            <a:r>
              <a:rPr lang="en-US" dirty="0"/>
              <a:t>)</a:t>
            </a:r>
            <a:r>
              <a:rPr lang="en-US" baseline="-25000" dirty="0"/>
              <a:t>2</a:t>
            </a:r>
            <a:r>
              <a:rPr lang="en-US" dirty="0"/>
              <a:t> </a:t>
            </a:r>
            <a:r>
              <a:rPr lang="en-US" dirty="0">
                <a:latin typeface="Times New Roman"/>
                <a:ea typeface="Times New Roman"/>
              </a:rPr>
              <a:t/>
            </a:r>
            <a:br>
              <a:rPr lang="en-US" dirty="0">
                <a:latin typeface="Times New Roman"/>
                <a:ea typeface="Times New Roman"/>
              </a:rPr>
            </a:br>
            <a:r>
              <a:rPr lang="ar-IQ" dirty="0" smtClean="0"/>
              <a:t>   </a:t>
            </a:r>
            <a:endParaRPr lang="en-US" dirty="0">
              <a:latin typeface="Times New Roman"/>
              <a:ea typeface="Times New Roman"/>
            </a:endParaRPr>
          </a:p>
        </p:txBody>
      </p:sp>
      <p:pic>
        <p:nvPicPr>
          <p:cNvPr id="6" name="صورة 5"/>
          <p:cNvPicPr>
            <a:picLocks noChangeAspect="1"/>
          </p:cNvPicPr>
          <p:nvPr/>
        </p:nvPicPr>
        <p:blipFill rotWithShape="1">
          <a:blip r:embed="rId2">
            <a:extLst>
              <a:ext uri="{28A0092B-C50C-407E-A947-70E740481C1C}">
                <a14:useLocalDpi xmlns:a14="http://schemas.microsoft.com/office/drawing/2010/main" val="0"/>
              </a:ext>
            </a:extLst>
          </a:blip>
          <a:srcRect l="22549" t="30392" r="35882" b="4509"/>
          <a:stretch/>
        </p:blipFill>
        <p:spPr>
          <a:xfrm>
            <a:off x="4860032" y="1484784"/>
            <a:ext cx="2138082" cy="4464424"/>
          </a:xfrm>
          <a:prstGeom prst="rect">
            <a:avLst/>
          </a:prstGeom>
        </p:spPr>
      </p:pic>
      <p:pic>
        <p:nvPicPr>
          <p:cNvPr id="8" name="صورة 7"/>
          <p:cNvPicPr>
            <a:picLocks noChangeAspect="1"/>
          </p:cNvPicPr>
          <p:nvPr/>
        </p:nvPicPr>
        <p:blipFill rotWithShape="1">
          <a:blip r:embed="rId3">
            <a:extLst>
              <a:ext uri="{28A0092B-C50C-407E-A947-70E740481C1C}">
                <a14:useLocalDpi xmlns:a14="http://schemas.microsoft.com/office/drawing/2010/main" val="0"/>
              </a:ext>
            </a:extLst>
          </a:blip>
          <a:srcRect l="22549" t="25294" r="17320" b="42745"/>
          <a:stretch/>
        </p:blipFill>
        <p:spPr>
          <a:xfrm>
            <a:off x="1259632" y="1988840"/>
            <a:ext cx="3092824" cy="2191871"/>
          </a:xfrm>
          <a:prstGeom prst="rect">
            <a:avLst/>
          </a:prstGeom>
        </p:spPr>
      </p:pic>
    </p:spTree>
    <p:extLst>
      <p:ext uri="{BB962C8B-B14F-4D97-AF65-F5344CB8AC3E}">
        <p14:creationId xmlns:p14="http://schemas.microsoft.com/office/powerpoint/2010/main" val="245036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ورق">
  <a:themeElements>
    <a:clrScheme name="ورق">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ورق">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ورق">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141</TotalTime>
  <Words>435</Words>
  <Application>Microsoft Office PowerPoint</Application>
  <PresentationFormat>عرض على الشاشة (3:4)‏</PresentationFormat>
  <Paragraphs>80</Paragraphs>
  <Slides>12</Slides>
  <Notes>0</Notes>
  <HiddenSlides>0</HiddenSlides>
  <MMClips>0</MMClips>
  <ScaleCrop>false</ScaleCrop>
  <HeadingPairs>
    <vt:vector size="4" baseType="variant">
      <vt:variant>
        <vt:lpstr>نسق</vt:lpstr>
      </vt:variant>
      <vt:variant>
        <vt:i4>1</vt:i4>
      </vt:variant>
      <vt:variant>
        <vt:lpstr>عناوين الشرائح</vt:lpstr>
      </vt:variant>
      <vt:variant>
        <vt:i4>12</vt:i4>
      </vt:variant>
    </vt:vector>
  </HeadingPairs>
  <TitlesOfParts>
    <vt:vector size="13" baseType="lpstr">
      <vt:lpstr>ورق</vt:lpstr>
      <vt:lpstr> تصنيع جهاز الحماية الكلفانية                 </vt:lpstr>
      <vt:lpstr>مقدمة :-</vt:lpstr>
      <vt:lpstr>الهدف :-</vt:lpstr>
      <vt:lpstr>الخلية الكهروكيميائية للتآكل الكلفاني</vt:lpstr>
      <vt:lpstr>مكونات الجهاز  </vt:lpstr>
      <vt:lpstr>طريقة العمل :-</vt:lpstr>
      <vt:lpstr>بيكر  عدد 2 يحتوي كل بيكر على احد انواع المحاليل  المحضرة </vt:lpstr>
      <vt:lpstr>قطب خارصين     zn  اضافة الى نترات الخارصين Zn(No3)2  </vt:lpstr>
      <vt:lpstr>قطب نحاس Cu           كبريتات  النحاس Cu(No3)2     </vt:lpstr>
      <vt:lpstr>قنطرة على شكل حرف U </vt:lpstr>
      <vt:lpstr>محلول ملحي NaCl</vt:lpstr>
      <vt:lpstr>جلفانوميتر (فولتميتر) </vt:lpstr>
    </vt:vector>
  </TitlesOfParts>
  <Company>Ahmed-Under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الحماية الكاثودية</dc:title>
  <dc:creator>alkenanee</dc:creator>
  <cp:lastModifiedBy>م.حيدر محمد</cp:lastModifiedBy>
  <cp:revision>38</cp:revision>
  <dcterms:created xsi:type="dcterms:W3CDTF">2024-01-26T08:50:04Z</dcterms:created>
  <dcterms:modified xsi:type="dcterms:W3CDTF">2024-05-23T09:47:40Z</dcterms:modified>
</cp:coreProperties>
</file>