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816" r:id="rId1"/>
  </p:sldMasterIdLst>
  <p:notesMasterIdLst>
    <p:notesMasterId r:id="rId12"/>
  </p:notesMasterIdLst>
  <p:sldIdLst>
    <p:sldId id="365" r:id="rId2"/>
    <p:sldId id="371" r:id="rId3"/>
    <p:sldId id="372" r:id="rId4"/>
    <p:sldId id="374" r:id="rId5"/>
    <p:sldId id="375" r:id="rId6"/>
    <p:sldId id="373" r:id="rId7"/>
    <p:sldId id="376" r:id="rId8"/>
    <p:sldId id="377" r:id="rId9"/>
    <p:sldId id="378" r:id="rId10"/>
    <p:sldId id="379" r:id="rId11"/>
  </p:sldIdLst>
  <p:sldSz cx="9144000" cy="6858000" type="screen4x3"/>
  <p:notesSz cx="6742113" cy="9872663"/>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0000"/>
    <a:srgbClr val="FF6699"/>
    <a:srgbClr val="CC0000"/>
    <a:srgbClr val="620411"/>
    <a:srgbClr val="FFFF00"/>
    <a:srgbClr val="000066"/>
    <a:srgbClr val="006600"/>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2D5ABB26-0587-4C30-8999-92F81FD0307C}" styleName="بلا نمط، بلا شبكة">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نمط ذو سمات 1 - تميي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نمط ذو سمات 1 - تمييز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نمط ذو سمات 1 - تميي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نمط متوسط 2 - تميي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نمط متوسط 2 - تميي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نمط متوسط 2 - تميي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نمط متوسط 2 - تميي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نمط متوسط 2 - تميي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النمط المتوسط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FD0F851-EC5A-4D38-B0AD-8093EC10F338}" styleName="نمط فاتح 1 - تمييز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8D230F3-CF80-4859-8CE7-A43EE81993B5}" styleName="نمط فاتح 1 - تمييز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46F890A9-2807-4EBB-B81D-B2AA78EC7F39}" styleName="نمط داكن 2 - تمييز 5/تمييز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0660B408-B3CF-4A94-85FC-2B1E0A45F4A2}" styleName="نمط داكن 2 - تمييز 1/تمييز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2838BEF-8BB2-4498-84A7-C5851F593DF1}" styleName="نمط متوسط 4 - تمييز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نمط متوسط 4 - تميي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ED083AE6-46FA-4A59-8FB0-9F97EB10719F}" styleName="نمط فاتح 3 - تمييز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940675A-B579-460E-94D1-54222C63F5DA}" styleName="بلا نمط، شبكة جدول">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38" autoAdjust="0"/>
    <p:restoredTop sz="94671" autoAdjust="0"/>
  </p:normalViewPr>
  <p:slideViewPr>
    <p:cSldViewPr>
      <p:cViewPr varScale="1">
        <p:scale>
          <a:sx n="47" d="100"/>
          <a:sy n="47" d="100"/>
        </p:scale>
        <p:origin x="-1176"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20531" y="0"/>
            <a:ext cx="2921582" cy="493633"/>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61" y="0"/>
            <a:ext cx="2921582" cy="493633"/>
          </a:xfrm>
          <a:prstGeom prst="rect">
            <a:avLst/>
          </a:prstGeom>
        </p:spPr>
        <p:txBody>
          <a:bodyPr vert="horz" lIns="91440" tIns="45720" rIns="91440" bIns="45720" rtlCol="1"/>
          <a:lstStyle>
            <a:lvl1pPr algn="l">
              <a:defRPr sz="1200"/>
            </a:lvl1pPr>
          </a:lstStyle>
          <a:p>
            <a:fld id="{FFF8A391-6E9B-4B03-9D7E-0B6C98624F6A}" type="datetimeFigureOut">
              <a:rPr lang="ar-SA" smtClean="0"/>
              <a:pPr/>
              <a:t>25/01/1439</a:t>
            </a:fld>
            <a:endParaRPr lang="ar-SA"/>
          </a:p>
        </p:txBody>
      </p:sp>
      <p:sp>
        <p:nvSpPr>
          <p:cNvPr id="4" name="عنصر نائب لصورة الشريحة 3"/>
          <p:cNvSpPr>
            <a:spLocks noGrp="1" noRot="1" noChangeAspect="1"/>
          </p:cNvSpPr>
          <p:nvPr>
            <p:ph type="sldImg" idx="2"/>
          </p:nvPr>
        </p:nvSpPr>
        <p:spPr>
          <a:xfrm>
            <a:off x="903288" y="739775"/>
            <a:ext cx="4935537" cy="3703638"/>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74212" y="4689515"/>
            <a:ext cx="5393690" cy="4442698"/>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20531" y="9377316"/>
            <a:ext cx="2921582" cy="493633"/>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61" y="9377316"/>
            <a:ext cx="2921582" cy="493633"/>
          </a:xfrm>
          <a:prstGeom prst="rect">
            <a:avLst/>
          </a:prstGeom>
        </p:spPr>
        <p:txBody>
          <a:bodyPr vert="horz" lIns="91440" tIns="45720" rIns="91440" bIns="45720" rtlCol="1" anchor="b"/>
          <a:lstStyle>
            <a:lvl1pPr algn="l">
              <a:defRPr sz="1200"/>
            </a:lvl1pPr>
          </a:lstStyle>
          <a:p>
            <a:fld id="{93C80258-7887-4D4A-B723-EE5C66CA4A99}" type="slidenum">
              <a:rPr lang="ar-SA" smtClean="0"/>
              <a:pPr/>
              <a:t>‹#›</a:t>
            </a:fld>
            <a:endParaRPr lang="ar-SA"/>
          </a:p>
        </p:txBody>
      </p:sp>
    </p:spTree>
    <p:extLst>
      <p:ext uri="{BB962C8B-B14F-4D97-AF65-F5344CB8AC3E}">
        <p14:creationId xmlns="" xmlns:p14="http://schemas.microsoft.com/office/powerpoint/2010/main" val="391456080"/>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93C80258-7887-4D4A-B723-EE5C66CA4A99}" type="slidenum">
              <a:rPr lang="ar-SA" smtClean="0"/>
              <a:pPr/>
              <a:t>1</a:t>
            </a:fld>
            <a:endParaRPr lang="ar-SA" dirty="0"/>
          </a:p>
        </p:txBody>
      </p:sp>
    </p:spTree>
    <p:extLst>
      <p:ext uri="{BB962C8B-B14F-4D97-AF65-F5344CB8AC3E}">
        <p14:creationId xmlns="" xmlns:p14="http://schemas.microsoft.com/office/powerpoint/2010/main" val="11469660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30" name="Date Placeholder 29"/>
          <p:cNvSpPr>
            <a:spLocks noGrp="1"/>
          </p:cNvSpPr>
          <p:nvPr>
            <p:ph type="dt" sz="half" idx="10"/>
          </p:nvPr>
        </p:nvSpPr>
        <p:spPr/>
        <p:txBody>
          <a:bodyPr/>
          <a:lstStyle/>
          <a:p>
            <a:fld id="{D4A9F8D4-4102-41A5-9873-A82A8B32C675}" type="datetimeFigureOut">
              <a:rPr lang="ar-SA" smtClean="0"/>
              <a:pPr/>
              <a:t>25/01/1439</a:t>
            </a:fld>
            <a:endParaRPr lang="ar-SA" dirty="0"/>
          </a:p>
        </p:txBody>
      </p:sp>
      <p:sp>
        <p:nvSpPr>
          <p:cNvPr id="19" name="Footer Placeholder 18"/>
          <p:cNvSpPr>
            <a:spLocks noGrp="1"/>
          </p:cNvSpPr>
          <p:nvPr>
            <p:ph type="ftr" sz="quarter" idx="11"/>
          </p:nvPr>
        </p:nvSpPr>
        <p:spPr/>
        <p:txBody>
          <a:bodyPr/>
          <a:lstStyle/>
          <a:p>
            <a:endParaRPr lang="ar-SA" dirty="0"/>
          </a:p>
        </p:txBody>
      </p:sp>
      <p:sp>
        <p:nvSpPr>
          <p:cNvPr id="27" name="Slide Number Placeholder 26"/>
          <p:cNvSpPr>
            <a:spLocks noGrp="1"/>
          </p:cNvSpPr>
          <p:nvPr>
            <p:ph type="sldNum" sz="quarter" idx="12"/>
          </p:nvPr>
        </p:nvSpPr>
        <p:spPr/>
        <p:txBody>
          <a:bodyPr/>
          <a:lstStyle/>
          <a:p>
            <a:fld id="{B5D0B6B0-AB64-461D-92CF-2013F90C5573}" type="slidenum">
              <a:rPr lang="ar-SA" smtClean="0"/>
              <a:pPr/>
              <a:t>‹#›</a:t>
            </a:fld>
            <a:endParaRPr lang="ar-SA" dirty="0"/>
          </a:p>
        </p:txBody>
      </p:sp>
    </p:spTree>
  </p:cSld>
  <p:clrMapOvr>
    <a:overrideClrMapping bg1="dk1" tx1="lt1" bg2="dk2" tx2="lt2" accent1="accent1" accent2="accent2" accent3="accent3" accent4="accent4" accent5="accent5" accent6="accent6" hlink="hlink" folHlink="folHlink"/>
  </p:clrMapOvr>
  <p:transition spd="slow">
    <p:cut thruBlk="1"/>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Date Placeholder 3"/>
          <p:cNvSpPr>
            <a:spLocks noGrp="1"/>
          </p:cNvSpPr>
          <p:nvPr>
            <p:ph type="dt" sz="half" idx="10"/>
          </p:nvPr>
        </p:nvSpPr>
        <p:spPr/>
        <p:txBody>
          <a:bodyPr/>
          <a:lstStyle/>
          <a:p>
            <a:fld id="{D4A9F8D4-4102-41A5-9873-A82A8B32C675}" type="datetimeFigureOut">
              <a:rPr lang="ar-SA" smtClean="0"/>
              <a:pPr/>
              <a:t>25/01/1439</a:t>
            </a:fld>
            <a:endParaRPr lang="ar-SA" dirty="0"/>
          </a:p>
        </p:txBody>
      </p:sp>
      <p:sp>
        <p:nvSpPr>
          <p:cNvPr id="5" name="Footer Placeholder 4"/>
          <p:cNvSpPr>
            <a:spLocks noGrp="1"/>
          </p:cNvSpPr>
          <p:nvPr>
            <p:ph type="ftr" sz="quarter" idx="11"/>
          </p:nvPr>
        </p:nvSpPr>
        <p:spPr/>
        <p:txBody>
          <a:bodyPr/>
          <a:lstStyle/>
          <a:p>
            <a:endParaRPr lang="ar-SA" dirty="0"/>
          </a:p>
        </p:txBody>
      </p:sp>
      <p:sp>
        <p:nvSpPr>
          <p:cNvPr id="6" name="Slide Number Placeholder 5"/>
          <p:cNvSpPr>
            <a:spLocks noGrp="1"/>
          </p:cNvSpPr>
          <p:nvPr>
            <p:ph type="sldNum" sz="quarter" idx="12"/>
          </p:nvPr>
        </p:nvSpPr>
        <p:spPr/>
        <p:txBody>
          <a:bodyPr/>
          <a:lstStyle/>
          <a:p>
            <a:fld id="{B5D0B6B0-AB64-461D-92CF-2013F90C5573}" type="slidenum">
              <a:rPr lang="ar-SA" smtClean="0"/>
              <a:pPr/>
              <a:t>‹#›</a:t>
            </a:fld>
            <a:endParaRPr lang="ar-SA" dirty="0"/>
          </a:p>
        </p:txBody>
      </p:sp>
    </p:spTree>
  </p:cSld>
  <p:clrMapOvr>
    <a:masterClrMapping/>
  </p:clrMapOvr>
  <p:transition spd="slow">
    <p:cut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ar-SA" smtClean="0"/>
              <a:t>انقر لتحرير نمط العنوان الرئيسي</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Date Placeholder 3"/>
          <p:cNvSpPr>
            <a:spLocks noGrp="1"/>
          </p:cNvSpPr>
          <p:nvPr>
            <p:ph type="dt" sz="half" idx="10"/>
          </p:nvPr>
        </p:nvSpPr>
        <p:spPr/>
        <p:txBody>
          <a:bodyPr/>
          <a:lstStyle/>
          <a:p>
            <a:fld id="{D4A9F8D4-4102-41A5-9873-A82A8B32C675}" type="datetimeFigureOut">
              <a:rPr lang="ar-SA" smtClean="0"/>
              <a:pPr/>
              <a:t>25/01/1439</a:t>
            </a:fld>
            <a:endParaRPr lang="ar-SA" dirty="0"/>
          </a:p>
        </p:txBody>
      </p:sp>
      <p:sp>
        <p:nvSpPr>
          <p:cNvPr id="5" name="Footer Placeholder 4"/>
          <p:cNvSpPr>
            <a:spLocks noGrp="1"/>
          </p:cNvSpPr>
          <p:nvPr>
            <p:ph type="ftr" sz="quarter" idx="11"/>
          </p:nvPr>
        </p:nvSpPr>
        <p:spPr/>
        <p:txBody>
          <a:bodyPr/>
          <a:lstStyle/>
          <a:p>
            <a:endParaRPr lang="ar-SA" dirty="0"/>
          </a:p>
        </p:txBody>
      </p:sp>
      <p:sp>
        <p:nvSpPr>
          <p:cNvPr id="6" name="Slide Number Placeholder 5"/>
          <p:cNvSpPr>
            <a:spLocks noGrp="1"/>
          </p:cNvSpPr>
          <p:nvPr>
            <p:ph type="sldNum" sz="quarter" idx="12"/>
          </p:nvPr>
        </p:nvSpPr>
        <p:spPr/>
        <p:txBody>
          <a:bodyPr/>
          <a:lstStyle/>
          <a:p>
            <a:fld id="{B5D0B6B0-AB64-461D-92CF-2013F90C5573}" type="slidenum">
              <a:rPr lang="ar-SA" smtClean="0"/>
              <a:pPr/>
              <a:t>‹#›</a:t>
            </a:fld>
            <a:endParaRPr lang="ar-SA" dirty="0"/>
          </a:p>
        </p:txBody>
      </p:sp>
    </p:spTree>
  </p:cSld>
  <p:clrMapOvr>
    <a:masterClrMapping/>
  </p:clrMapOvr>
  <p:transition spd="slow">
    <p:cut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Content Placeholder 2"/>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Date Placeholder 3"/>
          <p:cNvSpPr>
            <a:spLocks noGrp="1"/>
          </p:cNvSpPr>
          <p:nvPr>
            <p:ph type="dt" sz="half" idx="10"/>
          </p:nvPr>
        </p:nvSpPr>
        <p:spPr/>
        <p:txBody>
          <a:bodyPr/>
          <a:lstStyle/>
          <a:p>
            <a:fld id="{D4A9F8D4-4102-41A5-9873-A82A8B32C675}" type="datetimeFigureOut">
              <a:rPr lang="ar-SA" smtClean="0"/>
              <a:pPr/>
              <a:t>25/01/1439</a:t>
            </a:fld>
            <a:endParaRPr lang="ar-SA" dirty="0"/>
          </a:p>
        </p:txBody>
      </p:sp>
      <p:sp>
        <p:nvSpPr>
          <p:cNvPr id="5" name="Footer Placeholder 4"/>
          <p:cNvSpPr>
            <a:spLocks noGrp="1"/>
          </p:cNvSpPr>
          <p:nvPr>
            <p:ph type="ftr" sz="quarter" idx="11"/>
          </p:nvPr>
        </p:nvSpPr>
        <p:spPr/>
        <p:txBody>
          <a:bodyPr/>
          <a:lstStyle/>
          <a:p>
            <a:endParaRPr lang="ar-SA" dirty="0"/>
          </a:p>
        </p:txBody>
      </p:sp>
      <p:sp>
        <p:nvSpPr>
          <p:cNvPr id="6" name="Slide Number Placeholder 5"/>
          <p:cNvSpPr>
            <a:spLocks noGrp="1"/>
          </p:cNvSpPr>
          <p:nvPr>
            <p:ph type="sldNum" sz="quarter" idx="12"/>
          </p:nvPr>
        </p:nvSpPr>
        <p:spPr/>
        <p:txBody>
          <a:bodyPr/>
          <a:lstStyle/>
          <a:p>
            <a:fld id="{B5D0B6B0-AB64-461D-92CF-2013F90C5573}" type="slidenum">
              <a:rPr lang="ar-SA" smtClean="0"/>
              <a:pPr/>
              <a:t>‹#›</a:t>
            </a:fld>
            <a:endParaRPr lang="ar-SA" dirty="0"/>
          </a:p>
        </p:txBody>
      </p:sp>
    </p:spTree>
  </p:cSld>
  <p:clrMapOvr>
    <a:masterClrMapping/>
  </p:clrMapOvr>
  <p:transition spd="slow">
    <p:cut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Date Placeholder 3"/>
          <p:cNvSpPr>
            <a:spLocks noGrp="1"/>
          </p:cNvSpPr>
          <p:nvPr>
            <p:ph type="dt" sz="half" idx="10"/>
          </p:nvPr>
        </p:nvSpPr>
        <p:spPr/>
        <p:txBody>
          <a:bodyPr/>
          <a:lstStyle/>
          <a:p>
            <a:fld id="{D4A9F8D4-4102-41A5-9873-A82A8B32C675}" type="datetimeFigureOut">
              <a:rPr lang="ar-SA" smtClean="0"/>
              <a:pPr/>
              <a:t>25/01/1439</a:t>
            </a:fld>
            <a:endParaRPr lang="ar-SA" dirty="0"/>
          </a:p>
        </p:txBody>
      </p:sp>
      <p:sp>
        <p:nvSpPr>
          <p:cNvPr id="5" name="Footer Placeholder 4"/>
          <p:cNvSpPr>
            <a:spLocks noGrp="1"/>
          </p:cNvSpPr>
          <p:nvPr>
            <p:ph type="ftr" sz="quarter" idx="11"/>
          </p:nvPr>
        </p:nvSpPr>
        <p:spPr/>
        <p:txBody>
          <a:bodyPr/>
          <a:lstStyle/>
          <a:p>
            <a:endParaRPr lang="ar-SA" dirty="0"/>
          </a:p>
        </p:txBody>
      </p:sp>
      <p:sp>
        <p:nvSpPr>
          <p:cNvPr id="6" name="Slide Number Placeholder 5"/>
          <p:cNvSpPr>
            <a:spLocks noGrp="1"/>
          </p:cNvSpPr>
          <p:nvPr>
            <p:ph type="sldNum" sz="quarter" idx="12"/>
          </p:nvPr>
        </p:nvSpPr>
        <p:spPr/>
        <p:txBody>
          <a:bodyPr/>
          <a:lstStyle/>
          <a:p>
            <a:fld id="{B5D0B6B0-AB64-461D-92CF-2013F90C5573}" type="slidenum">
              <a:rPr lang="ar-SA" smtClean="0"/>
              <a:pPr/>
              <a:t>‹#›</a:t>
            </a:fld>
            <a:endParaRPr lang="ar-SA" dirty="0"/>
          </a:p>
        </p:txBody>
      </p:sp>
    </p:spTree>
  </p:cSld>
  <p:clrMapOvr>
    <a:overrideClrMapping bg1="dk1" tx1="lt1" bg2="dk2" tx2="lt2" accent1="accent1" accent2="accent2" accent3="accent3" accent4="accent4" accent5="accent5" accent6="accent6" hlink="hlink" folHlink="folHlink"/>
  </p:clrMapOvr>
  <p:transition spd="slow">
    <p:cut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ar-SA" smtClean="0"/>
              <a:t>انقر لتحرير نمط العنوان الرئيسي</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Date Placeholder 4"/>
          <p:cNvSpPr>
            <a:spLocks noGrp="1"/>
          </p:cNvSpPr>
          <p:nvPr>
            <p:ph type="dt" sz="half" idx="10"/>
          </p:nvPr>
        </p:nvSpPr>
        <p:spPr/>
        <p:txBody>
          <a:bodyPr/>
          <a:lstStyle/>
          <a:p>
            <a:fld id="{D4A9F8D4-4102-41A5-9873-A82A8B32C675}" type="datetimeFigureOut">
              <a:rPr lang="ar-SA" smtClean="0"/>
              <a:pPr/>
              <a:t>25/01/1439</a:t>
            </a:fld>
            <a:endParaRPr lang="ar-SA" dirty="0"/>
          </a:p>
        </p:txBody>
      </p:sp>
      <p:sp>
        <p:nvSpPr>
          <p:cNvPr id="6" name="Footer Placeholder 5"/>
          <p:cNvSpPr>
            <a:spLocks noGrp="1"/>
          </p:cNvSpPr>
          <p:nvPr>
            <p:ph type="ftr" sz="quarter" idx="11"/>
          </p:nvPr>
        </p:nvSpPr>
        <p:spPr/>
        <p:txBody>
          <a:bodyPr/>
          <a:lstStyle/>
          <a:p>
            <a:endParaRPr lang="ar-SA" dirty="0"/>
          </a:p>
        </p:txBody>
      </p:sp>
      <p:sp>
        <p:nvSpPr>
          <p:cNvPr id="7" name="Slide Number Placeholder 6"/>
          <p:cNvSpPr>
            <a:spLocks noGrp="1"/>
          </p:cNvSpPr>
          <p:nvPr>
            <p:ph type="sldNum" sz="quarter" idx="12"/>
          </p:nvPr>
        </p:nvSpPr>
        <p:spPr/>
        <p:txBody>
          <a:bodyPr/>
          <a:lstStyle/>
          <a:p>
            <a:fld id="{B5D0B6B0-AB64-461D-92CF-2013F90C5573}" type="slidenum">
              <a:rPr lang="ar-SA" smtClean="0"/>
              <a:pPr/>
              <a:t>‹#›</a:t>
            </a:fld>
            <a:endParaRPr lang="ar-SA" dirty="0"/>
          </a:p>
        </p:txBody>
      </p:sp>
    </p:spTree>
  </p:cSld>
  <p:clrMapOvr>
    <a:masterClrMapping/>
  </p:clrMapOvr>
  <p:transition spd="slow">
    <p:cut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ar-SA" smtClean="0"/>
              <a:t>انقر لتحرير نمط العنوان الرئيسي</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Date Placeholder 6"/>
          <p:cNvSpPr>
            <a:spLocks noGrp="1"/>
          </p:cNvSpPr>
          <p:nvPr>
            <p:ph type="dt" sz="half" idx="10"/>
          </p:nvPr>
        </p:nvSpPr>
        <p:spPr/>
        <p:txBody>
          <a:bodyPr/>
          <a:lstStyle/>
          <a:p>
            <a:fld id="{D4A9F8D4-4102-41A5-9873-A82A8B32C675}" type="datetimeFigureOut">
              <a:rPr lang="ar-SA" smtClean="0"/>
              <a:pPr/>
              <a:t>25/01/1439</a:t>
            </a:fld>
            <a:endParaRPr lang="ar-SA" dirty="0"/>
          </a:p>
        </p:txBody>
      </p:sp>
      <p:sp>
        <p:nvSpPr>
          <p:cNvPr id="8" name="Footer Placeholder 7"/>
          <p:cNvSpPr>
            <a:spLocks noGrp="1"/>
          </p:cNvSpPr>
          <p:nvPr>
            <p:ph type="ftr" sz="quarter" idx="11"/>
          </p:nvPr>
        </p:nvSpPr>
        <p:spPr/>
        <p:txBody>
          <a:bodyPr/>
          <a:lstStyle/>
          <a:p>
            <a:endParaRPr lang="ar-SA" dirty="0"/>
          </a:p>
        </p:txBody>
      </p:sp>
      <p:sp>
        <p:nvSpPr>
          <p:cNvPr id="9" name="Slide Number Placeholder 8"/>
          <p:cNvSpPr>
            <a:spLocks noGrp="1"/>
          </p:cNvSpPr>
          <p:nvPr>
            <p:ph type="sldNum" sz="quarter" idx="12"/>
          </p:nvPr>
        </p:nvSpPr>
        <p:spPr/>
        <p:txBody>
          <a:bodyPr/>
          <a:lstStyle/>
          <a:p>
            <a:fld id="{B5D0B6B0-AB64-461D-92CF-2013F90C5573}" type="slidenum">
              <a:rPr lang="ar-SA" smtClean="0"/>
              <a:pPr/>
              <a:t>‹#›</a:t>
            </a:fld>
            <a:endParaRPr lang="ar-SA" dirty="0"/>
          </a:p>
        </p:txBody>
      </p:sp>
    </p:spTree>
  </p:cSld>
  <p:clrMapOvr>
    <a:masterClrMapping/>
  </p:clrMapOvr>
  <p:transition spd="slow">
    <p:cut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Date Placeholder 2"/>
          <p:cNvSpPr>
            <a:spLocks noGrp="1"/>
          </p:cNvSpPr>
          <p:nvPr>
            <p:ph type="dt" sz="half" idx="10"/>
          </p:nvPr>
        </p:nvSpPr>
        <p:spPr/>
        <p:txBody>
          <a:bodyPr/>
          <a:lstStyle/>
          <a:p>
            <a:fld id="{D4A9F8D4-4102-41A5-9873-A82A8B32C675}" type="datetimeFigureOut">
              <a:rPr lang="ar-SA" smtClean="0"/>
              <a:pPr/>
              <a:t>25/01/1439</a:t>
            </a:fld>
            <a:endParaRPr lang="ar-SA" dirty="0"/>
          </a:p>
        </p:txBody>
      </p:sp>
      <p:sp>
        <p:nvSpPr>
          <p:cNvPr id="4" name="Footer Placeholder 3"/>
          <p:cNvSpPr>
            <a:spLocks noGrp="1"/>
          </p:cNvSpPr>
          <p:nvPr>
            <p:ph type="ftr" sz="quarter" idx="11"/>
          </p:nvPr>
        </p:nvSpPr>
        <p:spPr/>
        <p:txBody>
          <a:bodyPr/>
          <a:lstStyle/>
          <a:p>
            <a:endParaRPr lang="ar-SA" dirty="0"/>
          </a:p>
        </p:txBody>
      </p:sp>
      <p:sp>
        <p:nvSpPr>
          <p:cNvPr id="5" name="Slide Number Placeholder 4"/>
          <p:cNvSpPr>
            <a:spLocks noGrp="1"/>
          </p:cNvSpPr>
          <p:nvPr>
            <p:ph type="sldNum" sz="quarter" idx="12"/>
          </p:nvPr>
        </p:nvSpPr>
        <p:spPr/>
        <p:txBody>
          <a:bodyPr/>
          <a:lstStyle/>
          <a:p>
            <a:fld id="{B5D0B6B0-AB64-461D-92CF-2013F90C5573}" type="slidenum">
              <a:rPr lang="ar-SA" smtClean="0"/>
              <a:pPr/>
              <a:t>‹#›</a:t>
            </a:fld>
            <a:endParaRPr lang="ar-SA" dirty="0"/>
          </a:p>
        </p:txBody>
      </p:sp>
    </p:spTree>
  </p:cSld>
  <p:clrMapOvr>
    <a:masterClrMapping/>
  </p:clrMapOvr>
  <p:transition spd="slow">
    <p:cut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A9F8D4-4102-41A5-9873-A82A8B32C675}" type="datetimeFigureOut">
              <a:rPr lang="ar-SA" smtClean="0"/>
              <a:pPr/>
              <a:t>25/01/1439</a:t>
            </a:fld>
            <a:endParaRPr lang="ar-SA" dirty="0"/>
          </a:p>
        </p:txBody>
      </p:sp>
      <p:sp>
        <p:nvSpPr>
          <p:cNvPr id="3" name="Footer Placeholder 2"/>
          <p:cNvSpPr>
            <a:spLocks noGrp="1"/>
          </p:cNvSpPr>
          <p:nvPr>
            <p:ph type="ftr" sz="quarter" idx="11"/>
          </p:nvPr>
        </p:nvSpPr>
        <p:spPr/>
        <p:txBody>
          <a:bodyPr/>
          <a:lstStyle/>
          <a:p>
            <a:endParaRPr lang="ar-SA" dirty="0"/>
          </a:p>
        </p:txBody>
      </p:sp>
      <p:sp>
        <p:nvSpPr>
          <p:cNvPr id="4" name="Slide Number Placeholder 3"/>
          <p:cNvSpPr>
            <a:spLocks noGrp="1"/>
          </p:cNvSpPr>
          <p:nvPr>
            <p:ph type="sldNum" sz="quarter" idx="12"/>
          </p:nvPr>
        </p:nvSpPr>
        <p:spPr/>
        <p:txBody>
          <a:bodyPr/>
          <a:lstStyle/>
          <a:p>
            <a:fld id="{B5D0B6B0-AB64-461D-92CF-2013F90C5573}" type="slidenum">
              <a:rPr lang="ar-SA" smtClean="0"/>
              <a:pPr/>
              <a:t>‹#›</a:t>
            </a:fld>
            <a:endParaRPr lang="ar-SA" dirty="0"/>
          </a:p>
        </p:txBody>
      </p:sp>
    </p:spTree>
  </p:cSld>
  <p:clrMapOvr>
    <a:masterClrMapping/>
  </p:clrMapOvr>
  <p:transition spd="slow">
    <p:cut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ar-SA" smtClean="0"/>
              <a:t>انقر لتحرير أنماط النص الرئيسي</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Date Placeholder 4"/>
          <p:cNvSpPr>
            <a:spLocks noGrp="1"/>
          </p:cNvSpPr>
          <p:nvPr>
            <p:ph type="dt" sz="half" idx="10"/>
          </p:nvPr>
        </p:nvSpPr>
        <p:spPr/>
        <p:txBody>
          <a:bodyPr/>
          <a:lstStyle/>
          <a:p>
            <a:fld id="{D4A9F8D4-4102-41A5-9873-A82A8B32C675}" type="datetimeFigureOut">
              <a:rPr lang="ar-SA" smtClean="0"/>
              <a:pPr/>
              <a:t>25/01/1439</a:t>
            </a:fld>
            <a:endParaRPr lang="ar-SA" dirty="0"/>
          </a:p>
        </p:txBody>
      </p:sp>
      <p:sp>
        <p:nvSpPr>
          <p:cNvPr id="6" name="Footer Placeholder 5"/>
          <p:cNvSpPr>
            <a:spLocks noGrp="1"/>
          </p:cNvSpPr>
          <p:nvPr>
            <p:ph type="ftr" sz="quarter" idx="11"/>
          </p:nvPr>
        </p:nvSpPr>
        <p:spPr/>
        <p:txBody>
          <a:bodyPr/>
          <a:lstStyle/>
          <a:p>
            <a:endParaRPr lang="ar-SA" dirty="0"/>
          </a:p>
        </p:txBody>
      </p:sp>
      <p:sp>
        <p:nvSpPr>
          <p:cNvPr id="7" name="Slide Number Placeholder 6"/>
          <p:cNvSpPr>
            <a:spLocks noGrp="1"/>
          </p:cNvSpPr>
          <p:nvPr>
            <p:ph type="sldNum" sz="quarter" idx="12"/>
          </p:nvPr>
        </p:nvSpPr>
        <p:spPr/>
        <p:txBody>
          <a:bodyPr/>
          <a:lstStyle/>
          <a:p>
            <a:fld id="{B5D0B6B0-AB64-461D-92CF-2013F90C5573}" type="slidenum">
              <a:rPr lang="ar-SA" smtClean="0"/>
              <a:pPr/>
              <a:t>‹#›</a:t>
            </a:fld>
            <a:endParaRPr lang="ar-SA" dirty="0"/>
          </a:p>
        </p:txBody>
      </p:sp>
    </p:spTree>
  </p:cSld>
  <p:clrMapOvr>
    <a:masterClrMapping/>
  </p:clrMapOvr>
  <p:transition spd="slow">
    <p:cut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ar-SA" smtClean="0"/>
              <a:t>انقر لتحرير نمط العنوان الرئيسي</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5" name="Date Placeholder 4"/>
          <p:cNvSpPr>
            <a:spLocks noGrp="1"/>
          </p:cNvSpPr>
          <p:nvPr>
            <p:ph type="dt" sz="half" idx="10"/>
          </p:nvPr>
        </p:nvSpPr>
        <p:spPr/>
        <p:txBody>
          <a:bodyPr/>
          <a:lstStyle/>
          <a:p>
            <a:fld id="{D4A9F8D4-4102-41A5-9873-A82A8B32C675}" type="datetimeFigureOut">
              <a:rPr lang="ar-SA" smtClean="0"/>
              <a:pPr/>
              <a:t>25/01/1439</a:t>
            </a:fld>
            <a:endParaRPr lang="ar-SA" dirty="0"/>
          </a:p>
        </p:txBody>
      </p:sp>
      <p:sp>
        <p:nvSpPr>
          <p:cNvPr id="6" name="Footer Placeholder 5"/>
          <p:cNvSpPr>
            <a:spLocks noGrp="1"/>
          </p:cNvSpPr>
          <p:nvPr>
            <p:ph type="ftr" sz="quarter" idx="11"/>
          </p:nvPr>
        </p:nvSpPr>
        <p:spPr/>
        <p:txBody>
          <a:bodyPr/>
          <a:lstStyle/>
          <a:p>
            <a:endParaRPr lang="ar-SA" dirty="0"/>
          </a:p>
        </p:txBody>
      </p:sp>
      <p:sp>
        <p:nvSpPr>
          <p:cNvPr id="7" name="Slide Number Placeholder 6"/>
          <p:cNvSpPr>
            <a:spLocks noGrp="1"/>
          </p:cNvSpPr>
          <p:nvPr>
            <p:ph type="sldNum" sz="quarter" idx="12"/>
          </p:nvPr>
        </p:nvSpPr>
        <p:spPr>
          <a:xfrm>
            <a:off x="8077200" y="6356350"/>
            <a:ext cx="609600" cy="365125"/>
          </a:xfrm>
        </p:spPr>
        <p:txBody>
          <a:bodyPr/>
          <a:lstStyle/>
          <a:p>
            <a:fld id="{B5D0B6B0-AB64-461D-92CF-2013F90C5573}" type="slidenum">
              <a:rPr lang="ar-SA" smtClean="0"/>
              <a:pPr/>
              <a:t>‹#›</a:t>
            </a:fld>
            <a:endParaRPr lang="ar-SA"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ar-SA" smtClean="0"/>
              <a:t>انقر فوق الأيقونة لإضافة صورة</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spd="slow">
    <p:cut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ar-SA" smtClean="0"/>
              <a:t>انقر لتحرير نمط العنوان الرئيسي</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4A9F8D4-4102-41A5-9873-A82A8B32C675}" type="datetimeFigureOut">
              <a:rPr lang="ar-SA" smtClean="0"/>
              <a:pPr/>
              <a:t>25/01/1439</a:t>
            </a:fld>
            <a:endParaRPr lang="ar-SA"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ar-SA"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5D0B6B0-AB64-461D-92CF-2013F90C5573}" type="slidenum">
              <a:rPr lang="ar-SA" smtClean="0"/>
              <a:pPr/>
              <a:t>‹#›</a:t>
            </a:fld>
            <a:endParaRPr lang="ar-SA"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ransition spd="slow">
    <p:cut thruBlk="1"/>
  </p:transition>
  <p:timing>
    <p:tnLst>
      <p:par>
        <p:cTn id="1" dur="indefinite" restart="never" nodeType="tmRoot"/>
      </p:par>
    </p:tnLst>
  </p:timing>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hyperlink" Target="https://en.wikipedia.org/wiki/Chest_pain"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s://en.wikipedia.org/wiki/Diaphoresis" TargetMode="External"/><Relationship Id="rId7" Type="http://schemas.openxmlformats.org/officeDocument/2006/relationships/hyperlink" Target="https://en.wikipedia.org/wiki/Sudden_cardiac_death" TargetMode="External"/><Relationship Id="rId2" Type="http://schemas.openxmlformats.org/officeDocument/2006/relationships/hyperlink" Target="https://en.wikipedia.org/wiki/Chest_pain" TargetMode="External"/><Relationship Id="rId1" Type="http://schemas.openxmlformats.org/officeDocument/2006/relationships/slideLayout" Target="../slideLayouts/slideLayout7.xml"/><Relationship Id="rId6" Type="http://schemas.openxmlformats.org/officeDocument/2006/relationships/hyperlink" Target="https://en.wikipedia.org/wiki/Unconsciousness" TargetMode="External"/><Relationship Id="rId5" Type="http://schemas.openxmlformats.org/officeDocument/2006/relationships/hyperlink" Target="https://en.wikipedia.org/wiki/Palpitation" TargetMode="External"/><Relationship Id="rId4" Type="http://schemas.openxmlformats.org/officeDocument/2006/relationships/hyperlink" Target="https://en.wikipedia.org/wiki/Fatigue_(physical)" TargetMode="External"/></Relationships>
</file>

<file path=ppt/slides/_rels/slide7.xml.rels><?xml version="1.0" encoding="UTF-8" standalone="yes"?>
<Relationships xmlns="http://schemas.openxmlformats.org/package/2006/relationships"><Relationship Id="rId2" Type="http://schemas.openxmlformats.org/officeDocument/2006/relationships/hyperlink" Target="https://en.wikipedia.org/wiki/Chest_pain"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hyperlink" Target="https://en.wikipedia.org/wiki/Chest_pain"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s://en.wikipedia.org/wiki/Chest_pain"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مستطيل مستدير الزوايا 6"/>
          <p:cNvSpPr/>
          <p:nvPr/>
        </p:nvSpPr>
        <p:spPr>
          <a:xfrm>
            <a:off x="0" y="0"/>
            <a:ext cx="9144000" cy="6858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6" name="مربع نص 5"/>
          <p:cNvSpPr txBox="1"/>
          <p:nvPr/>
        </p:nvSpPr>
        <p:spPr>
          <a:xfrm>
            <a:off x="0" y="285728"/>
            <a:ext cx="9144000" cy="6432530"/>
          </a:xfrm>
          <a:prstGeom prst="rect">
            <a:avLst/>
          </a:prstGeom>
          <a:noFill/>
        </p:spPr>
        <p:txBody>
          <a:bodyPr wrap="square" rtlCol="1">
            <a:spAutoFit/>
          </a:bodyPr>
          <a:lstStyle/>
          <a:p>
            <a:pPr algn="l" rtl="0"/>
            <a:r>
              <a:rPr lang="ar-IQ" sz="6000" b="1" dirty="0" smtClean="0"/>
              <a:t>     </a:t>
            </a:r>
            <a:r>
              <a:rPr lang="en-US" sz="6000" b="1" dirty="0" smtClean="0"/>
              <a:t>myocardial infraction</a:t>
            </a:r>
            <a:endParaRPr lang="ar-IQ" sz="6000" b="1" dirty="0" smtClean="0">
              <a:solidFill>
                <a:srgbClr val="FF0000"/>
              </a:solidFill>
            </a:endParaRPr>
          </a:p>
          <a:p>
            <a:pPr algn="ctr"/>
            <a:r>
              <a:rPr lang="ar-IQ" sz="6000" b="1" dirty="0" smtClean="0"/>
              <a:t>  </a:t>
            </a:r>
            <a:endParaRPr lang="ar-IQ" sz="4400" b="1" dirty="0" smtClean="0">
              <a:solidFill>
                <a:srgbClr val="FFFF00"/>
              </a:solidFill>
              <a:latin typeface="CordiaUPC" pitchFamily="34" charset="-34"/>
            </a:endParaRPr>
          </a:p>
          <a:p>
            <a:pPr algn="l" rtl="0"/>
            <a:r>
              <a:rPr lang="ar-IQ" sz="7200" b="1" i="1" dirty="0" smtClean="0">
                <a:solidFill>
                  <a:srgbClr val="7030A0"/>
                </a:solidFill>
                <a:latin typeface="Aharoni" pitchFamily="2" charset="-79"/>
                <a:cs typeface="Aharoni" pitchFamily="2" charset="-79"/>
              </a:rPr>
              <a:t>       </a:t>
            </a:r>
            <a:r>
              <a:rPr lang="en-US" sz="7200" b="1" i="1" dirty="0" smtClean="0">
                <a:solidFill>
                  <a:srgbClr val="7030A0"/>
                </a:solidFill>
                <a:latin typeface="Aharoni" pitchFamily="2" charset="-79"/>
                <a:cs typeface="Aharoni" pitchFamily="2" charset="-79"/>
              </a:rPr>
              <a:t>M.I</a:t>
            </a:r>
            <a:r>
              <a:rPr lang="ar-IQ" sz="4400" b="1" i="1" dirty="0" smtClean="0">
                <a:solidFill>
                  <a:srgbClr val="FFFF00"/>
                </a:solidFill>
                <a:latin typeface="CordiaUPC" pitchFamily="34" charset="-34"/>
              </a:rPr>
              <a:t>            </a:t>
            </a:r>
          </a:p>
          <a:p>
            <a:pPr algn="l" rtl="0"/>
            <a:r>
              <a:rPr lang="en-US" sz="4400" b="1" i="1" dirty="0" smtClean="0">
                <a:latin typeface="CordiaUPC" pitchFamily="34" charset="-34"/>
              </a:rPr>
              <a:t>      QASSIM J. ODAA</a:t>
            </a:r>
          </a:p>
          <a:p>
            <a:pPr algn="l" rtl="0"/>
            <a:r>
              <a:rPr lang="en-US" sz="4400" b="1" i="1" dirty="0" smtClean="0">
                <a:latin typeface="CordiaUPC" pitchFamily="34" charset="-34"/>
              </a:rPr>
              <a:t>MASTER IN ADULT NURSING</a:t>
            </a:r>
            <a:r>
              <a:rPr lang="ar-IQ" sz="4400" b="1" i="1" dirty="0" smtClean="0">
                <a:latin typeface="CordiaUPC" pitchFamily="34" charset="-34"/>
              </a:rPr>
              <a:t> </a:t>
            </a:r>
            <a:endParaRPr lang="ar-IQ" sz="4400" b="1" i="1" dirty="0" smtClean="0">
              <a:latin typeface="CordiaUPC" pitchFamily="34" charset="-34"/>
            </a:endParaRPr>
          </a:p>
          <a:p>
            <a:pPr algn="ctr">
              <a:lnSpc>
                <a:spcPct val="150000"/>
              </a:lnSpc>
            </a:pPr>
            <a:endParaRPr lang="en-US" sz="8800" b="1" dirty="0" smtClean="0"/>
          </a:p>
        </p:txBody>
      </p:sp>
      <p:pic>
        <p:nvPicPr>
          <p:cNvPr id="1026" name="Picture 2" descr="C:\Users\مكتب الاصدقاء\Desktop\imgres.jpg"/>
          <p:cNvPicPr>
            <a:picLocks noChangeAspect="1" noChangeArrowheads="1"/>
          </p:cNvPicPr>
          <p:nvPr/>
        </p:nvPicPr>
        <p:blipFill>
          <a:blip r:embed="rId3"/>
          <a:srcRect/>
          <a:stretch>
            <a:fillRect/>
          </a:stretch>
        </p:blipFill>
        <p:spPr bwMode="auto">
          <a:xfrm>
            <a:off x="4643438" y="1500174"/>
            <a:ext cx="4186245" cy="4572031"/>
          </a:xfrm>
          <a:prstGeom prst="rect">
            <a:avLst/>
          </a:prstGeom>
          <a:noFill/>
        </p:spPr>
      </p:pic>
    </p:spTree>
  </p:cSld>
  <p:clrMapOvr>
    <a:masterClrMapping/>
  </p:clrMapOvr>
  <p:transition spd="slow">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0"/>
            <a:ext cx="8929718"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rtl="0" fontAlgn="base">
              <a:lnSpc>
                <a:spcPct val="150000"/>
              </a:lnSpc>
              <a:spcBef>
                <a:spcPct val="0"/>
              </a:spcBef>
              <a:spcAft>
                <a:spcPct val="0"/>
              </a:spcAft>
              <a:tabLst>
                <a:tab pos="5724525" algn="l"/>
              </a:tabLst>
            </a:pPr>
            <a:r>
              <a:rPr lang="en-US" sz="3600" b="1" dirty="0" smtClean="0">
                <a:solidFill>
                  <a:schemeClr val="tx1"/>
                </a:solidFill>
                <a:latin typeface="Times New Roman" pitchFamily="18" charset="0"/>
                <a:ea typeface="Times New Roman" pitchFamily="18" charset="0"/>
                <a:cs typeface="Times New Roman" pitchFamily="18" charset="0"/>
                <a:hlinkClick r:id="rId2" tooltip="Chest pain"/>
              </a:rPr>
              <a:t>Possible surgical intervention</a:t>
            </a:r>
          </a:p>
          <a:p>
            <a:pPr lvl="0" algn="l" rtl="0" fontAlgn="base">
              <a:lnSpc>
                <a:spcPct val="150000"/>
              </a:lnSpc>
              <a:spcBef>
                <a:spcPct val="0"/>
              </a:spcBef>
              <a:spcAft>
                <a:spcPct val="0"/>
              </a:spcAft>
              <a:tabLst>
                <a:tab pos="5724525" algn="l"/>
              </a:tabLst>
            </a:pPr>
            <a:endParaRPr lang="en-US" sz="3600" b="1" dirty="0" smtClean="0">
              <a:solidFill>
                <a:schemeClr val="tx1"/>
              </a:solidFill>
              <a:latin typeface="Times New Roman" pitchFamily="18" charset="0"/>
              <a:ea typeface="Times New Roman" pitchFamily="18" charset="0"/>
              <a:cs typeface="Times New Roman" pitchFamily="18" charset="0"/>
              <a:hlinkClick r:id="rId2" tooltip="Chest pain"/>
            </a:endParaRPr>
          </a:p>
          <a:p>
            <a:pPr lvl="0" algn="l" rtl="0">
              <a:lnSpc>
                <a:spcPct val="150000"/>
              </a:lnSpc>
            </a:pPr>
            <a:r>
              <a:rPr lang="en-US" sz="4400" dirty="0" err="1" smtClean="0">
                <a:solidFill>
                  <a:schemeClr val="tx1"/>
                </a:solidFill>
              </a:rPr>
              <a:t>coranory</a:t>
            </a:r>
            <a:r>
              <a:rPr lang="en-US" sz="4400" dirty="0" smtClean="0">
                <a:solidFill>
                  <a:schemeClr val="tx1"/>
                </a:solidFill>
              </a:rPr>
              <a:t> artery bypass graft (CAPG)</a:t>
            </a:r>
          </a:p>
          <a:p>
            <a:pPr lvl="0" algn="l" rtl="0">
              <a:lnSpc>
                <a:spcPct val="150000"/>
              </a:lnSpc>
            </a:pPr>
            <a:r>
              <a:rPr lang="en-US" sz="4400" dirty="0" err="1" smtClean="0">
                <a:solidFill>
                  <a:schemeClr val="tx1"/>
                </a:solidFill>
              </a:rPr>
              <a:t>percatenous</a:t>
            </a:r>
            <a:r>
              <a:rPr lang="en-US" sz="4400" dirty="0" smtClean="0">
                <a:solidFill>
                  <a:schemeClr val="tx1"/>
                </a:solidFill>
              </a:rPr>
              <a:t> </a:t>
            </a:r>
            <a:r>
              <a:rPr lang="en-US" sz="4400" dirty="0" err="1" smtClean="0">
                <a:solidFill>
                  <a:schemeClr val="tx1"/>
                </a:solidFill>
              </a:rPr>
              <a:t>transluminal</a:t>
            </a:r>
            <a:r>
              <a:rPr lang="en-US" sz="4400" dirty="0" smtClean="0">
                <a:solidFill>
                  <a:schemeClr val="tx1"/>
                </a:solidFill>
              </a:rPr>
              <a:t> coronary angioplasty (PTCA)</a:t>
            </a:r>
          </a:p>
          <a:p>
            <a:pPr algn="l">
              <a:lnSpc>
                <a:spcPct val="150000"/>
              </a:lnSpc>
            </a:pPr>
            <a:endParaRPr lang="ar-IQ" sz="2800" dirty="0">
              <a:solidFill>
                <a:schemeClr val="tx1"/>
              </a:solidFill>
            </a:endParaRPr>
          </a:p>
        </p:txBody>
      </p:sp>
    </p:spTree>
  </p:cSld>
  <p:clrMapOvr>
    <a:masterClrMapping/>
  </p:clrMapOvr>
  <p:transition spd="slow">
    <p:cut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85720" y="500042"/>
            <a:ext cx="8643998" cy="507209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l" rtl="0"/>
            <a:r>
              <a:rPr lang="en-US" sz="3200" u="sng" dirty="0" smtClean="0">
                <a:solidFill>
                  <a:schemeClr val="tx1"/>
                </a:solidFill>
              </a:rPr>
              <a:t>Definition</a:t>
            </a:r>
          </a:p>
          <a:p>
            <a:pPr algn="just" rtl="0"/>
            <a:r>
              <a:rPr lang="en-US" sz="3200" dirty="0" smtClean="0">
                <a:solidFill>
                  <a:schemeClr val="tx1"/>
                </a:solidFill>
              </a:rPr>
              <a:t>Myocardial </a:t>
            </a:r>
            <a:r>
              <a:rPr lang="en-US" sz="3200" dirty="0" smtClean="0">
                <a:solidFill>
                  <a:schemeClr val="tx1"/>
                </a:solidFill>
              </a:rPr>
              <a:t>infarction is death of the cells of an area of the heart muscle (( myocardium)) as result of oxygen deprivation , which in turn is caused by obstruction of the blood supply. Commonly referred to as (( heart attack)), the myocardium receives it is blood from the two large coronary arteries and their </a:t>
            </a:r>
            <a:r>
              <a:rPr lang="en-US" sz="3200" dirty="0" smtClean="0">
                <a:solidFill>
                  <a:schemeClr val="tx1"/>
                </a:solidFill>
              </a:rPr>
              <a:t>branches</a:t>
            </a:r>
            <a:endParaRPr lang="ar-IQ" sz="3200" dirty="0">
              <a:solidFill>
                <a:schemeClr val="tx1"/>
              </a:solidFill>
            </a:endParaRPr>
          </a:p>
        </p:txBody>
      </p:sp>
    </p:spTree>
  </p:cSld>
  <p:clrMapOvr>
    <a:masterClrMapping/>
  </p:clrMapOvr>
  <p:transition spd="slow">
    <p:cut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500042"/>
            <a:ext cx="8929718" cy="635795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en-US" sz="3200" u="sng" dirty="0" err="1" smtClean="0">
                <a:solidFill>
                  <a:schemeClr val="tx1"/>
                </a:solidFill>
              </a:rPr>
              <a:t>Pathophysoilogy</a:t>
            </a:r>
            <a:endParaRPr lang="en-US" sz="3200" u="sng" dirty="0" smtClean="0">
              <a:solidFill>
                <a:schemeClr val="tx1"/>
              </a:solidFill>
            </a:endParaRPr>
          </a:p>
          <a:p>
            <a:pPr algn="ctr" rtl="0">
              <a:lnSpc>
                <a:spcPct val="200000"/>
              </a:lnSpc>
            </a:pPr>
            <a:r>
              <a:rPr lang="en-US" sz="2400" b="1" dirty="0" err="1" smtClean="0">
                <a:solidFill>
                  <a:schemeClr val="tx1"/>
                </a:solidFill>
              </a:rPr>
              <a:t>Cholestrole</a:t>
            </a:r>
            <a:r>
              <a:rPr lang="en-US" sz="2400" b="1" dirty="0" smtClean="0">
                <a:solidFill>
                  <a:schemeClr val="tx1"/>
                </a:solidFill>
              </a:rPr>
              <a:t> deposition within the wall of the main artery</a:t>
            </a:r>
          </a:p>
          <a:p>
            <a:pPr algn="ctr" rtl="0">
              <a:lnSpc>
                <a:spcPct val="200000"/>
              </a:lnSpc>
            </a:pPr>
            <a:r>
              <a:rPr lang="en-US" sz="2400" b="1" dirty="0" smtClean="0">
                <a:solidFill>
                  <a:schemeClr val="tx1"/>
                </a:solidFill>
              </a:rPr>
              <a:t>Atherosclerosis plaque</a:t>
            </a:r>
          </a:p>
          <a:p>
            <a:pPr algn="ctr" rtl="0">
              <a:lnSpc>
                <a:spcPct val="200000"/>
              </a:lnSpc>
            </a:pPr>
            <a:r>
              <a:rPr lang="en-US" sz="2400" b="1" dirty="0" smtClean="0">
                <a:solidFill>
                  <a:schemeClr val="tx1"/>
                </a:solidFill>
              </a:rPr>
              <a:t>Narrowing in </a:t>
            </a:r>
            <a:r>
              <a:rPr lang="en-US" sz="2400" b="1" dirty="0" err="1" smtClean="0">
                <a:solidFill>
                  <a:schemeClr val="tx1"/>
                </a:solidFill>
              </a:rPr>
              <a:t>thecoranary</a:t>
            </a:r>
            <a:r>
              <a:rPr lang="en-US" sz="2400" b="1" dirty="0" smtClean="0">
                <a:solidFill>
                  <a:schemeClr val="tx1"/>
                </a:solidFill>
              </a:rPr>
              <a:t> </a:t>
            </a:r>
            <a:r>
              <a:rPr lang="en-US" sz="2400" b="1" dirty="0" err="1" smtClean="0">
                <a:solidFill>
                  <a:schemeClr val="tx1"/>
                </a:solidFill>
              </a:rPr>
              <a:t>aryery</a:t>
            </a:r>
            <a:endParaRPr lang="en-US" sz="2400" b="1" dirty="0" smtClean="0">
              <a:solidFill>
                <a:schemeClr val="tx1"/>
              </a:solidFill>
            </a:endParaRPr>
          </a:p>
          <a:p>
            <a:pPr algn="ctr" rtl="0">
              <a:lnSpc>
                <a:spcPct val="200000"/>
              </a:lnSpc>
            </a:pPr>
            <a:r>
              <a:rPr lang="en-US" sz="2400" b="1" dirty="0" err="1" smtClean="0">
                <a:solidFill>
                  <a:schemeClr val="tx1"/>
                </a:solidFill>
              </a:rPr>
              <a:t>Ruptureing</a:t>
            </a:r>
            <a:r>
              <a:rPr lang="en-US" sz="2400" b="1" dirty="0" smtClean="0">
                <a:solidFill>
                  <a:schemeClr val="tx1"/>
                </a:solidFill>
              </a:rPr>
              <a:t> the plaque with activation </a:t>
            </a:r>
            <a:r>
              <a:rPr lang="en-US" sz="2400" b="1" dirty="0" err="1" smtClean="0">
                <a:solidFill>
                  <a:schemeClr val="tx1"/>
                </a:solidFill>
              </a:rPr>
              <a:t>cloting</a:t>
            </a:r>
            <a:r>
              <a:rPr lang="en-US" sz="2400" b="1" dirty="0" smtClean="0">
                <a:solidFill>
                  <a:schemeClr val="tx1"/>
                </a:solidFill>
              </a:rPr>
              <a:t> </a:t>
            </a:r>
            <a:r>
              <a:rPr lang="en-US" sz="2400" b="1" dirty="0" err="1" smtClean="0">
                <a:solidFill>
                  <a:schemeClr val="tx1"/>
                </a:solidFill>
              </a:rPr>
              <a:t>mechism</a:t>
            </a:r>
            <a:endParaRPr lang="en-US" sz="2400" b="1" dirty="0" smtClean="0">
              <a:solidFill>
                <a:schemeClr val="tx1"/>
              </a:solidFill>
            </a:endParaRPr>
          </a:p>
          <a:p>
            <a:pPr algn="ctr" rtl="0">
              <a:lnSpc>
                <a:spcPct val="200000"/>
              </a:lnSpc>
            </a:pPr>
            <a:r>
              <a:rPr lang="en-US" sz="2400" b="1" dirty="0" smtClean="0">
                <a:solidFill>
                  <a:schemeClr val="tx1"/>
                </a:solidFill>
              </a:rPr>
              <a:t>Block coronary artery and interrupts blood supply to heart muscle (myocardium)</a:t>
            </a:r>
          </a:p>
          <a:p>
            <a:pPr algn="ctr" rtl="0">
              <a:lnSpc>
                <a:spcPct val="200000"/>
              </a:lnSpc>
            </a:pPr>
            <a:r>
              <a:rPr lang="en-US" sz="2400" b="1" dirty="0" smtClean="0">
                <a:solidFill>
                  <a:schemeClr val="tx1"/>
                </a:solidFill>
              </a:rPr>
              <a:t>Ischemic the heart muscle and necrosis</a:t>
            </a:r>
          </a:p>
          <a:p>
            <a:pPr algn="ctr" rtl="0">
              <a:lnSpc>
                <a:spcPct val="200000"/>
              </a:lnSpc>
            </a:pPr>
            <a:r>
              <a:rPr lang="en-US" sz="2400" b="1" dirty="0" smtClean="0">
                <a:solidFill>
                  <a:schemeClr val="tx1"/>
                </a:solidFill>
              </a:rPr>
              <a:t>Dead the part from myocardium </a:t>
            </a:r>
          </a:p>
        </p:txBody>
      </p:sp>
    </p:spTree>
  </p:cSld>
  <p:clrMapOvr>
    <a:masterClrMapping/>
  </p:clrMapOvr>
  <p:transition spd="slow">
    <p:cut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500042"/>
            <a:ext cx="8929718" cy="635795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en-US" sz="3200" u="sng" dirty="0" err="1" smtClean="0">
                <a:solidFill>
                  <a:schemeClr val="tx1"/>
                </a:solidFill>
              </a:rPr>
              <a:t>Pathophysoilogy</a:t>
            </a:r>
            <a:endParaRPr lang="en-US" sz="3200" u="sng" dirty="0" smtClean="0">
              <a:solidFill>
                <a:schemeClr val="tx1"/>
              </a:solidFill>
            </a:endParaRPr>
          </a:p>
          <a:p>
            <a:pPr algn="ctr" rtl="0">
              <a:lnSpc>
                <a:spcPct val="200000"/>
              </a:lnSpc>
            </a:pPr>
            <a:r>
              <a:rPr lang="en-US" sz="2400" b="1" dirty="0" err="1" smtClean="0">
                <a:solidFill>
                  <a:schemeClr val="tx1"/>
                </a:solidFill>
              </a:rPr>
              <a:t>Cholestrole</a:t>
            </a:r>
            <a:r>
              <a:rPr lang="en-US" sz="2400" b="1" dirty="0" smtClean="0">
                <a:solidFill>
                  <a:schemeClr val="tx1"/>
                </a:solidFill>
              </a:rPr>
              <a:t> deposition within the wall of the main artery</a:t>
            </a:r>
          </a:p>
          <a:p>
            <a:pPr algn="ctr" rtl="0">
              <a:lnSpc>
                <a:spcPct val="200000"/>
              </a:lnSpc>
            </a:pPr>
            <a:r>
              <a:rPr lang="en-US" sz="2400" b="1" dirty="0" smtClean="0">
                <a:solidFill>
                  <a:schemeClr val="tx1"/>
                </a:solidFill>
              </a:rPr>
              <a:t>Atherosclerosis plaque</a:t>
            </a:r>
          </a:p>
          <a:p>
            <a:pPr algn="ctr" rtl="0">
              <a:lnSpc>
                <a:spcPct val="200000"/>
              </a:lnSpc>
            </a:pPr>
            <a:r>
              <a:rPr lang="en-US" sz="2400" b="1" dirty="0" smtClean="0">
                <a:solidFill>
                  <a:schemeClr val="tx1"/>
                </a:solidFill>
              </a:rPr>
              <a:t>Narrowing in </a:t>
            </a:r>
            <a:r>
              <a:rPr lang="en-US" sz="2400" b="1" dirty="0" err="1" smtClean="0">
                <a:solidFill>
                  <a:schemeClr val="tx1"/>
                </a:solidFill>
              </a:rPr>
              <a:t>thecoranary</a:t>
            </a:r>
            <a:r>
              <a:rPr lang="en-US" sz="2400" b="1" dirty="0" smtClean="0">
                <a:solidFill>
                  <a:schemeClr val="tx1"/>
                </a:solidFill>
              </a:rPr>
              <a:t> </a:t>
            </a:r>
            <a:r>
              <a:rPr lang="en-US" sz="2400" b="1" dirty="0" err="1" smtClean="0">
                <a:solidFill>
                  <a:schemeClr val="tx1"/>
                </a:solidFill>
              </a:rPr>
              <a:t>aryery</a:t>
            </a:r>
            <a:endParaRPr lang="en-US" sz="2400" b="1" dirty="0" smtClean="0">
              <a:solidFill>
                <a:schemeClr val="tx1"/>
              </a:solidFill>
            </a:endParaRPr>
          </a:p>
          <a:p>
            <a:pPr algn="ctr" rtl="0">
              <a:lnSpc>
                <a:spcPct val="200000"/>
              </a:lnSpc>
            </a:pPr>
            <a:r>
              <a:rPr lang="en-US" sz="2400" b="1" dirty="0" err="1" smtClean="0">
                <a:solidFill>
                  <a:schemeClr val="tx1"/>
                </a:solidFill>
              </a:rPr>
              <a:t>Ruptureing</a:t>
            </a:r>
            <a:r>
              <a:rPr lang="en-US" sz="2400" b="1" dirty="0" smtClean="0">
                <a:solidFill>
                  <a:schemeClr val="tx1"/>
                </a:solidFill>
              </a:rPr>
              <a:t> the plaque with activation </a:t>
            </a:r>
            <a:r>
              <a:rPr lang="en-US" sz="2400" b="1" dirty="0" err="1" smtClean="0">
                <a:solidFill>
                  <a:schemeClr val="tx1"/>
                </a:solidFill>
              </a:rPr>
              <a:t>cloting</a:t>
            </a:r>
            <a:r>
              <a:rPr lang="en-US" sz="2400" b="1" dirty="0" smtClean="0">
                <a:solidFill>
                  <a:schemeClr val="tx1"/>
                </a:solidFill>
              </a:rPr>
              <a:t> </a:t>
            </a:r>
            <a:r>
              <a:rPr lang="en-US" sz="2400" b="1" dirty="0" err="1" smtClean="0">
                <a:solidFill>
                  <a:schemeClr val="tx1"/>
                </a:solidFill>
              </a:rPr>
              <a:t>mechism</a:t>
            </a:r>
            <a:endParaRPr lang="en-US" sz="2400" b="1" dirty="0" smtClean="0">
              <a:solidFill>
                <a:schemeClr val="tx1"/>
              </a:solidFill>
            </a:endParaRPr>
          </a:p>
          <a:p>
            <a:pPr algn="ctr" rtl="0">
              <a:lnSpc>
                <a:spcPct val="200000"/>
              </a:lnSpc>
            </a:pPr>
            <a:r>
              <a:rPr lang="en-US" sz="2400" b="1" dirty="0" smtClean="0">
                <a:solidFill>
                  <a:schemeClr val="tx1"/>
                </a:solidFill>
              </a:rPr>
              <a:t>Block coronary artery and interrupts blood supply to heart muscle (myocardium)</a:t>
            </a:r>
          </a:p>
          <a:p>
            <a:pPr algn="ctr" rtl="0">
              <a:lnSpc>
                <a:spcPct val="200000"/>
              </a:lnSpc>
            </a:pPr>
            <a:r>
              <a:rPr lang="en-US" sz="2400" b="1" dirty="0" smtClean="0">
                <a:solidFill>
                  <a:schemeClr val="tx1"/>
                </a:solidFill>
              </a:rPr>
              <a:t>Ischemic the heart muscle and necrosis</a:t>
            </a:r>
          </a:p>
          <a:p>
            <a:pPr algn="ctr" rtl="0">
              <a:lnSpc>
                <a:spcPct val="200000"/>
              </a:lnSpc>
            </a:pPr>
            <a:r>
              <a:rPr lang="en-US" sz="2400" b="1" dirty="0" smtClean="0">
                <a:solidFill>
                  <a:schemeClr val="tx1"/>
                </a:solidFill>
              </a:rPr>
              <a:t>Dead the part from myocardium </a:t>
            </a:r>
          </a:p>
        </p:txBody>
      </p:sp>
    </p:spTree>
  </p:cSld>
  <p:clrMapOvr>
    <a:masterClrMapping/>
  </p:clrMapOvr>
  <p:transition spd="slow">
    <p:cut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500042"/>
            <a:ext cx="8929718" cy="635795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en-US" sz="3200" u="sng" dirty="0" err="1" smtClean="0">
                <a:solidFill>
                  <a:schemeClr val="tx1"/>
                </a:solidFill>
              </a:rPr>
              <a:t>jnj</a:t>
            </a:r>
            <a:endParaRPr lang="en-US" sz="3200" u="sng" dirty="0" smtClean="0">
              <a:solidFill>
                <a:schemeClr val="tx1"/>
              </a:solidFill>
            </a:endParaRPr>
          </a:p>
        </p:txBody>
      </p:sp>
      <p:graphicFrame>
        <p:nvGraphicFramePr>
          <p:cNvPr id="3" name="جدول 2"/>
          <p:cNvGraphicFramePr>
            <a:graphicFrameLocks noGrp="1"/>
          </p:cNvGraphicFramePr>
          <p:nvPr/>
        </p:nvGraphicFramePr>
        <p:xfrm>
          <a:off x="323880" y="1357298"/>
          <a:ext cx="8534400" cy="5214974"/>
        </p:xfrm>
        <a:graphic>
          <a:graphicData uri="http://schemas.openxmlformats.org/drawingml/2006/table">
            <a:tbl>
              <a:tblPr rtl="1" firstRow="1" bandRow="1">
                <a:tableStyleId>{5C22544A-7EE6-4342-B048-85BDC9FD1C3A}</a:tableStyleId>
              </a:tblPr>
              <a:tblGrid>
                <a:gridCol w="4286280"/>
                <a:gridCol w="4248120"/>
              </a:tblGrid>
              <a:tr h="113589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200" dirty="0" smtClean="0">
                          <a:latin typeface="Aharoni" pitchFamily="2" charset="-79"/>
                          <a:cs typeface="Aharoni" pitchFamily="2" charset="-79"/>
                        </a:rPr>
                        <a:t>Non modifiable</a:t>
                      </a:r>
                      <a:endParaRPr lang="ar-IQ" sz="3200" dirty="0" smtClean="0">
                        <a:latin typeface="Aharoni" pitchFamily="2" charset="-79"/>
                      </a:endParaRPr>
                    </a:p>
                    <a:p>
                      <a:pPr rtl="1"/>
                      <a:endParaRPr lang="ar-IQ" dirty="0"/>
                    </a:p>
                  </a:txBody>
                  <a:tcPr/>
                </a:tc>
                <a:tc>
                  <a:txBody>
                    <a:bodyPr/>
                    <a:lstStyle/>
                    <a:p>
                      <a:pPr algn="ctr" rtl="0"/>
                      <a:r>
                        <a:rPr lang="en-US" sz="2800" dirty="0" smtClean="0">
                          <a:latin typeface="Aharoni" pitchFamily="2" charset="-79"/>
                          <a:cs typeface="Aharoni" pitchFamily="2" charset="-79"/>
                        </a:rPr>
                        <a:t>modifiable</a:t>
                      </a:r>
                      <a:endParaRPr lang="ar-IQ" sz="2800" dirty="0">
                        <a:latin typeface="Aharoni" pitchFamily="2" charset="-79"/>
                      </a:endParaRPr>
                    </a:p>
                  </a:txBody>
                  <a:tcPr/>
                </a:tc>
              </a:tr>
              <a:tr h="4079083">
                <a:tc>
                  <a:txBody>
                    <a:bodyPr/>
                    <a:lstStyle/>
                    <a:p>
                      <a:pPr algn="l" rtl="0"/>
                      <a:r>
                        <a:rPr kumimoji="0" lang="en-US" sz="3200" kern="1200" dirty="0" smtClean="0">
                          <a:solidFill>
                            <a:schemeClr val="tx1"/>
                          </a:solidFill>
                          <a:latin typeface="+mn-lt"/>
                          <a:ea typeface="+mn-ea"/>
                          <a:cs typeface="+mn-cs"/>
                        </a:rPr>
                        <a:t>age </a:t>
                      </a:r>
                    </a:p>
                    <a:p>
                      <a:pPr algn="l" rtl="0"/>
                      <a:r>
                        <a:rPr kumimoji="0" lang="en-US" sz="3200" kern="1200" dirty="0" smtClean="0">
                          <a:solidFill>
                            <a:schemeClr val="tx1"/>
                          </a:solidFill>
                          <a:latin typeface="+mn-lt"/>
                          <a:ea typeface="+mn-ea"/>
                          <a:cs typeface="+mn-cs"/>
                        </a:rPr>
                        <a:t>male sex</a:t>
                      </a:r>
                    </a:p>
                    <a:p>
                      <a:pPr algn="l" rtl="0"/>
                      <a:r>
                        <a:rPr kumimoji="0" lang="en-US" sz="3200" u="none" kern="1200" dirty="0" smtClean="0">
                          <a:solidFill>
                            <a:schemeClr val="tx1"/>
                          </a:solidFill>
                          <a:latin typeface="+mn-lt"/>
                          <a:ea typeface="+mn-ea"/>
                          <a:cs typeface="+mn-cs"/>
                        </a:rPr>
                        <a:t>Family history</a:t>
                      </a:r>
                    </a:p>
                    <a:p>
                      <a:pPr algn="l" rtl="0"/>
                      <a:r>
                        <a:rPr kumimoji="0" lang="en-US" sz="3200" kern="1200" dirty="0" smtClean="0">
                          <a:solidFill>
                            <a:schemeClr val="tx1"/>
                          </a:solidFill>
                          <a:latin typeface="+mn-lt"/>
                          <a:ea typeface="+mn-ea"/>
                          <a:cs typeface="+mn-cs"/>
                        </a:rPr>
                        <a:t>previous heart attack</a:t>
                      </a:r>
                    </a:p>
                    <a:p>
                      <a:pPr algn="l" rtl="0"/>
                      <a:r>
                        <a:rPr kumimoji="0" lang="en-US" sz="3200" kern="1200" dirty="0" smtClean="0">
                          <a:solidFill>
                            <a:schemeClr val="tx1"/>
                          </a:solidFill>
                          <a:latin typeface="+mn-lt"/>
                          <a:ea typeface="+mn-ea"/>
                          <a:cs typeface="+mn-cs"/>
                        </a:rPr>
                        <a:t>genetic</a:t>
                      </a:r>
                    </a:p>
                    <a:p>
                      <a:pPr algn="l" rtl="0"/>
                      <a:r>
                        <a:rPr kumimoji="0" lang="en-US" sz="3200" kern="1200" dirty="0" smtClean="0">
                          <a:solidFill>
                            <a:schemeClr val="tx1"/>
                          </a:solidFill>
                          <a:latin typeface="+mn-lt"/>
                          <a:ea typeface="+mn-ea"/>
                          <a:cs typeface="+mn-cs"/>
                        </a:rPr>
                        <a:t>congenital anomaly </a:t>
                      </a:r>
                      <a:endParaRPr lang="ar-IQ" sz="3200" dirty="0">
                        <a:solidFill>
                          <a:schemeClr val="tx1"/>
                        </a:solidFill>
                      </a:endParaRPr>
                    </a:p>
                  </a:txBody>
                  <a:tcPr/>
                </a:tc>
                <a:tc>
                  <a:txBody>
                    <a:bodyPr/>
                    <a:lstStyle/>
                    <a:p>
                      <a:pPr marL="0" algn="l" rtl="0" eaLnBrk="1" latinLnBrk="0" hangingPunct="1"/>
                      <a:r>
                        <a:rPr kumimoji="0" lang="en-US" sz="2800" kern="1200" dirty="0" smtClean="0">
                          <a:solidFill>
                            <a:schemeClr val="dk1"/>
                          </a:solidFill>
                          <a:latin typeface="+mn-lt"/>
                          <a:ea typeface="+mn-ea"/>
                          <a:cs typeface="+mn-cs"/>
                        </a:rPr>
                        <a:t>actively smoking</a:t>
                      </a:r>
                      <a:endParaRPr kumimoji="0" lang="en-US" sz="2800" u="sng" kern="1200" dirty="0" smtClean="0">
                        <a:solidFill>
                          <a:schemeClr val="dk1"/>
                        </a:solidFill>
                        <a:latin typeface="+mn-lt"/>
                        <a:ea typeface="+mn-ea"/>
                        <a:cs typeface="+mn-cs"/>
                      </a:endParaRPr>
                    </a:p>
                    <a:p>
                      <a:pPr marL="0" algn="l" rtl="0" eaLnBrk="1" latinLnBrk="0" hangingPunct="1"/>
                      <a:r>
                        <a:rPr kumimoji="0" lang="en-US" sz="2800" u="none" kern="1200" dirty="0" smtClean="0">
                          <a:solidFill>
                            <a:schemeClr val="dk1"/>
                          </a:solidFill>
                          <a:latin typeface="+mn-lt"/>
                          <a:ea typeface="+mn-ea"/>
                          <a:cs typeface="+mn-cs"/>
                        </a:rPr>
                        <a:t>High</a:t>
                      </a:r>
                      <a:r>
                        <a:rPr kumimoji="0" lang="en-US" sz="2800" u="none" kern="1200" baseline="0" dirty="0" smtClean="0">
                          <a:solidFill>
                            <a:schemeClr val="dk1"/>
                          </a:solidFill>
                          <a:latin typeface="+mn-lt"/>
                          <a:ea typeface="+mn-ea"/>
                          <a:cs typeface="+mn-cs"/>
                        </a:rPr>
                        <a:t> blood pressure</a:t>
                      </a:r>
                      <a:endParaRPr kumimoji="0" lang="en-US" sz="2800" u="none" kern="1200" dirty="0" smtClean="0">
                        <a:solidFill>
                          <a:schemeClr val="dk1"/>
                        </a:solidFill>
                        <a:latin typeface="+mn-lt"/>
                        <a:ea typeface="+mn-ea"/>
                        <a:cs typeface="+mn-cs"/>
                      </a:endParaRPr>
                    </a:p>
                    <a:p>
                      <a:pPr algn="l" rtl="0"/>
                      <a:r>
                        <a:rPr kumimoji="0" lang="en-US" sz="2800" kern="1200" dirty="0" smtClean="0">
                          <a:solidFill>
                            <a:schemeClr val="dk1"/>
                          </a:solidFill>
                          <a:latin typeface="+mn-lt"/>
                          <a:ea typeface="+mn-ea"/>
                          <a:cs typeface="+mn-cs"/>
                        </a:rPr>
                        <a:t>Diabetes mellitus</a:t>
                      </a:r>
                    </a:p>
                    <a:p>
                      <a:pPr algn="l" rtl="0"/>
                      <a:r>
                        <a:rPr kumimoji="0" lang="en-US" sz="2800" kern="1200" dirty="0" smtClean="0">
                          <a:solidFill>
                            <a:schemeClr val="dk1"/>
                          </a:solidFill>
                          <a:latin typeface="+mn-lt"/>
                          <a:ea typeface="+mn-ea"/>
                          <a:cs typeface="+mn-cs"/>
                        </a:rPr>
                        <a:t>low levels of physical activity</a:t>
                      </a:r>
                    </a:p>
                    <a:p>
                      <a:pPr algn="l" rtl="0"/>
                      <a:r>
                        <a:rPr kumimoji="0" lang="en-US" sz="2800" kern="1200" dirty="0" smtClean="0">
                          <a:solidFill>
                            <a:schemeClr val="dk1"/>
                          </a:solidFill>
                          <a:latin typeface="+mn-lt"/>
                          <a:ea typeface="+mn-ea"/>
                          <a:cs typeface="+mn-cs"/>
                        </a:rPr>
                        <a:t>alcoholic drink </a:t>
                      </a:r>
                    </a:p>
                    <a:p>
                      <a:pPr algn="l" rtl="0"/>
                      <a:r>
                        <a:rPr kumimoji="0" lang="en-US" sz="2800" kern="1200" dirty="0" smtClean="0">
                          <a:solidFill>
                            <a:schemeClr val="dk1"/>
                          </a:solidFill>
                          <a:latin typeface="+mn-lt"/>
                          <a:ea typeface="+mn-ea"/>
                          <a:cs typeface="+mn-cs"/>
                        </a:rPr>
                        <a:t>obesity </a:t>
                      </a:r>
                      <a:endParaRPr lang="ar-IQ" sz="2800" dirty="0"/>
                    </a:p>
                  </a:txBody>
                  <a:tcPr/>
                </a:tc>
              </a:tr>
            </a:tbl>
          </a:graphicData>
        </a:graphic>
      </p:graphicFrame>
      <p:sp>
        <p:nvSpPr>
          <p:cNvPr id="4" name="مستطيل 3"/>
          <p:cNvSpPr/>
          <p:nvPr/>
        </p:nvSpPr>
        <p:spPr>
          <a:xfrm>
            <a:off x="357158" y="214290"/>
            <a:ext cx="8501122" cy="10001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3600" b="1" dirty="0" smtClean="0"/>
              <a:t>Risk factors</a:t>
            </a:r>
            <a:endParaRPr lang="ar-IQ" sz="3600" b="1" dirty="0"/>
          </a:p>
        </p:txBody>
      </p:sp>
    </p:spTree>
  </p:cSld>
  <p:clrMapOvr>
    <a:masterClrMapping/>
  </p:clrMapOvr>
  <p:transition spd="slow">
    <p:cut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0"/>
            <a:ext cx="8929718"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just" rtl="0" fontAlgn="base">
              <a:spcBef>
                <a:spcPct val="0"/>
              </a:spcBef>
              <a:spcAft>
                <a:spcPct val="0"/>
              </a:spcAft>
              <a:buFontTx/>
              <a:buChar char="•"/>
              <a:tabLst>
                <a:tab pos="5724525" algn="l"/>
              </a:tabLst>
            </a:pPr>
            <a:endParaRPr lang="en-US" sz="2400" b="1" dirty="0" smtClean="0">
              <a:solidFill>
                <a:srgbClr val="FF0000"/>
              </a:solidFill>
              <a:latin typeface="Times New Roman" pitchFamily="18" charset="0"/>
              <a:ea typeface="Times New Roman" pitchFamily="18" charset="0"/>
              <a:cs typeface="Times New Roman" pitchFamily="18" charset="0"/>
              <a:hlinkClick r:id="rId2" tooltip="Chest pain"/>
            </a:endParaRPr>
          </a:p>
          <a:p>
            <a:pPr lvl="0" algn="ctr" rtl="0" fontAlgn="base">
              <a:spcBef>
                <a:spcPct val="0"/>
              </a:spcBef>
              <a:spcAft>
                <a:spcPct val="0"/>
              </a:spcAft>
              <a:tabLst>
                <a:tab pos="5724525" algn="l"/>
              </a:tabLst>
            </a:pPr>
            <a:r>
              <a:rPr lang="en-US" sz="3200" b="1" dirty="0" smtClean="0">
                <a:solidFill>
                  <a:schemeClr val="tx1"/>
                </a:solidFill>
                <a:latin typeface="Times New Roman" pitchFamily="18" charset="0"/>
                <a:ea typeface="Times New Roman" pitchFamily="18" charset="0"/>
                <a:cs typeface="Times New Roman" pitchFamily="18" charset="0"/>
                <a:hlinkClick r:id="rId2" tooltip="Chest pain"/>
              </a:rPr>
              <a:t>Signs and symptoms</a:t>
            </a:r>
          </a:p>
          <a:p>
            <a:pPr lvl="0" algn="ctr" rtl="0" fontAlgn="base">
              <a:spcBef>
                <a:spcPct val="0"/>
              </a:spcBef>
              <a:spcAft>
                <a:spcPct val="0"/>
              </a:spcAft>
              <a:tabLst>
                <a:tab pos="5724525" algn="l"/>
              </a:tabLst>
            </a:pPr>
            <a:endParaRPr lang="en-US" sz="2400" b="1" dirty="0" smtClean="0">
              <a:solidFill>
                <a:srgbClr val="FF0000"/>
              </a:solidFill>
              <a:latin typeface="Times New Roman" pitchFamily="18" charset="0"/>
              <a:ea typeface="Times New Roman" pitchFamily="18" charset="0"/>
              <a:cs typeface="Times New Roman" pitchFamily="18" charset="0"/>
              <a:hlinkClick r:id="rId2" tooltip="Chest pain"/>
            </a:endParaRPr>
          </a:p>
          <a:p>
            <a:pPr lvl="0" algn="just" rtl="0" fontAlgn="base">
              <a:spcBef>
                <a:spcPct val="0"/>
              </a:spcBef>
              <a:spcAft>
                <a:spcPct val="0"/>
              </a:spcAft>
              <a:buFontTx/>
              <a:buChar char="•"/>
              <a:tabLst>
                <a:tab pos="5724525" algn="l"/>
              </a:tabLst>
            </a:pPr>
            <a:r>
              <a:rPr lang="en-US" sz="2800" b="1" dirty="0" smtClean="0">
                <a:solidFill>
                  <a:srgbClr val="FF0000"/>
                </a:solidFill>
                <a:latin typeface="Times New Roman" pitchFamily="18" charset="0"/>
                <a:ea typeface="Times New Roman" pitchFamily="18" charset="0"/>
                <a:cs typeface="Times New Roman" pitchFamily="18" charset="0"/>
                <a:hlinkClick r:id="rId2" tooltip="Chest pain"/>
              </a:rPr>
              <a:t>chest </a:t>
            </a:r>
            <a:r>
              <a:rPr lang="en-US" sz="2800" b="1" dirty="0" smtClean="0">
                <a:solidFill>
                  <a:srgbClr val="FF0000"/>
                </a:solidFill>
                <a:latin typeface="Times New Roman" pitchFamily="18" charset="0"/>
                <a:ea typeface="Times New Roman" pitchFamily="18" charset="0"/>
                <a:cs typeface="Times New Roman" pitchFamily="18" charset="0"/>
                <a:hlinkClick r:id="rId2" tooltip="Chest pain"/>
              </a:rPr>
              <a:t>pain</a:t>
            </a:r>
            <a:r>
              <a:rPr lang="en-US" sz="2800" b="1" dirty="0" smtClean="0">
                <a:solidFill>
                  <a:srgbClr val="FF0000"/>
                </a:solidFill>
                <a:latin typeface="Calibri"/>
                <a:ea typeface="Times New Roman" pitchFamily="18" charset="0"/>
                <a:cs typeface="Times New Roman" pitchFamily="18" charset="0"/>
              </a:rPr>
              <a:t> </a:t>
            </a:r>
            <a:r>
              <a:rPr lang="en-US" sz="2800" b="1" dirty="0" smtClean="0">
                <a:solidFill>
                  <a:srgbClr val="FF0000"/>
                </a:solidFill>
                <a:latin typeface="Times New Roman" pitchFamily="18" charset="0"/>
                <a:ea typeface="Times New Roman" pitchFamily="18" charset="0"/>
                <a:cs typeface="Times New Roman" pitchFamily="18" charset="0"/>
              </a:rPr>
              <a:t>is the described as a sensation of tightness, pressure, or squeezing. Pain radiates most often to the left arm, but may also radiate to the lower jaw, neck, right arm, back, and upper abdomen</a:t>
            </a:r>
            <a:endParaRPr lang="en-US" sz="2400" b="1" dirty="0" smtClean="0">
              <a:solidFill>
                <a:srgbClr val="FF0000"/>
              </a:solidFill>
              <a:latin typeface="Arial" pitchFamily="34" charset="0"/>
              <a:cs typeface="Arial" pitchFamily="34" charset="0"/>
            </a:endParaRPr>
          </a:p>
          <a:p>
            <a:pPr lvl="0" algn="just" rtl="0" eaLnBrk="0" fontAlgn="base" hangingPunct="0">
              <a:spcBef>
                <a:spcPct val="0"/>
              </a:spcBef>
              <a:spcAft>
                <a:spcPct val="0"/>
              </a:spcAft>
              <a:buFontTx/>
              <a:buChar char="•"/>
              <a:tabLst>
                <a:tab pos="5724525" algn="l"/>
              </a:tabLst>
            </a:pPr>
            <a:r>
              <a:rPr lang="en-US" sz="2800" b="1" dirty="0" smtClean="0">
                <a:solidFill>
                  <a:srgbClr val="FF0000"/>
                </a:solidFill>
                <a:latin typeface="Calibri"/>
                <a:ea typeface="Times New Roman" pitchFamily="18" charset="0"/>
                <a:cs typeface="Times New Roman" pitchFamily="18" charset="0"/>
              </a:rPr>
              <a:t> </a:t>
            </a:r>
            <a:r>
              <a:rPr lang="en-US" sz="2800" b="1" dirty="0" smtClean="0">
                <a:solidFill>
                  <a:srgbClr val="FF0000"/>
                </a:solidFill>
                <a:latin typeface="Times New Roman" pitchFamily="18" charset="0"/>
                <a:ea typeface="Times New Roman" pitchFamily="18" charset="0"/>
                <a:cs typeface="Times New Roman" pitchFamily="18" charset="0"/>
                <a:hlinkClick r:id="rId3" tooltip="Diaphoresis"/>
              </a:rPr>
              <a:t>sweating</a:t>
            </a:r>
            <a:r>
              <a:rPr lang="en-US" sz="2800" b="1" dirty="0" smtClean="0">
                <a:solidFill>
                  <a:srgbClr val="FF0000"/>
                </a:solidFill>
                <a:latin typeface="Times New Roman" pitchFamily="18" charset="0"/>
                <a:ea typeface="Times New Roman" pitchFamily="18" charset="0"/>
                <a:cs typeface="Times New Roman" pitchFamily="18" charset="0"/>
              </a:rPr>
              <a:t>, </a:t>
            </a:r>
            <a:endParaRPr lang="en-US" sz="2400" b="1" dirty="0" smtClean="0">
              <a:solidFill>
                <a:srgbClr val="FF0000"/>
              </a:solidFill>
              <a:latin typeface="Arial" pitchFamily="34" charset="0"/>
              <a:cs typeface="Arial" pitchFamily="34" charset="0"/>
            </a:endParaRPr>
          </a:p>
          <a:p>
            <a:pPr lvl="0" algn="just" rtl="0" eaLnBrk="0" fontAlgn="base" hangingPunct="0">
              <a:spcBef>
                <a:spcPct val="0"/>
              </a:spcBef>
              <a:spcAft>
                <a:spcPct val="0"/>
              </a:spcAft>
              <a:buFontTx/>
              <a:buChar char="•"/>
              <a:tabLst>
                <a:tab pos="5724525" algn="l"/>
              </a:tabLst>
            </a:pPr>
            <a:r>
              <a:rPr lang="en-US" sz="2800" b="1" dirty="0" smtClean="0">
                <a:solidFill>
                  <a:srgbClr val="FF0000"/>
                </a:solidFill>
                <a:latin typeface="Times New Roman" pitchFamily="18" charset="0"/>
                <a:ea typeface="Times New Roman" pitchFamily="18" charset="0"/>
                <a:cs typeface="Times New Roman" pitchFamily="18" charset="0"/>
              </a:rPr>
              <a:t>nausea or vomiting, </a:t>
            </a:r>
            <a:endParaRPr lang="en-US" sz="2400" b="1" dirty="0" smtClean="0">
              <a:solidFill>
                <a:srgbClr val="FF0000"/>
              </a:solidFill>
              <a:latin typeface="Arial" pitchFamily="34" charset="0"/>
              <a:cs typeface="Arial" pitchFamily="34" charset="0"/>
            </a:endParaRPr>
          </a:p>
          <a:p>
            <a:pPr lvl="0" algn="just" rtl="0" eaLnBrk="0" fontAlgn="base" hangingPunct="0">
              <a:spcBef>
                <a:spcPct val="0"/>
              </a:spcBef>
              <a:spcAft>
                <a:spcPct val="0"/>
              </a:spcAft>
              <a:buFontTx/>
              <a:buChar char="•"/>
              <a:tabLst>
                <a:tab pos="5724525" algn="l"/>
              </a:tabLst>
            </a:pPr>
            <a:r>
              <a:rPr lang="en-US" sz="2800" b="1" dirty="0" smtClean="0">
                <a:solidFill>
                  <a:srgbClr val="FF0000"/>
                </a:solidFill>
                <a:latin typeface="Times New Roman" pitchFamily="18" charset="0"/>
                <a:ea typeface="Times New Roman" pitchFamily="18" charset="0"/>
                <a:cs typeface="Times New Roman" pitchFamily="18" charset="0"/>
              </a:rPr>
              <a:t>shortness of breath,</a:t>
            </a:r>
            <a:endParaRPr lang="en-US" sz="2400" b="1" dirty="0" smtClean="0">
              <a:solidFill>
                <a:srgbClr val="FF0000"/>
              </a:solidFill>
              <a:latin typeface="Arial" pitchFamily="34" charset="0"/>
              <a:cs typeface="Arial" pitchFamily="34" charset="0"/>
            </a:endParaRPr>
          </a:p>
          <a:p>
            <a:pPr lvl="0" algn="just" rtl="0" eaLnBrk="0" fontAlgn="base" hangingPunct="0">
              <a:spcBef>
                <a:spcPct val="0"/>
              </a:spcBef>
              <a:spcAft>
                <a:spcPct val="0"/>
              </a:spcAft>
              <a:buFontTx/>
              <a:buChar char="•"/>
              <a:tabLst>
                <a:tab pos="5724525" algn="l"/>
              </a:tabLst>
            </a:pPr>
            <a:r>
              <a:rPr lang="en-US" sz="2800" b="1" dirty="0" smtClean="0">
                <a:solidFill>
                  <a:srgbClr val="FF0000"/>
                </a:solidFill>
                <a:latin typeface="Times New Roman" pitchFamily="18" charset="0"/>
                <a:ea typeface="Times New Roman" pitchFamily="18" charset="0"/>
                <a:cs typeface="Times New Roman" pitchFamily="18" charset="0"/>
              </a:rPr>
              <a:t> weakness, and</a:t>
            </a:r>
            <a:r>
              <a:rPr lang="en-US" sz="2800" b="1" dirty="0" smtClean="0">
                <a:solidFill>
                  <a:srgbClr val="FF0000"/>
                </a:solidFill>
                <a:latin typeface="Calibri"/>
                <a:ea typeface="Times New Roman" pitchFamily="18" charset="0"/>
                <a:cs typeface="Times New Roman" pitchFamily="18" charset="0"/>
              </a:rPr>
              <a:t> </a:t>
            </a:r>
            <a:r>
              <a:rPr lang="en-US" sz="2800" b="1" dirty="0" smtClean="0">
                <a:solidFill>
                  <a:srgbClr val="FF0000"/>
                </a:solidFill>
                <a:latin typeface="Times New Roman" pitchFamily="18" charset="0"/>
                <a:ea typeface="Times New Roman" pitchFamily="18" charset="0"/>
                <a:cs typeface="Times New Roman" pitchFamily="18" charset="0"/>
                <a:hlinkClick r:id="rId4" tooltip="Fatigue (physical)"/>
              </a:rPr>
              <a:t>fatigue</a:t>
            </a:r>
            <a:r>
              <a:rPr lang="en-US" sz="2800" b="1" dirty="0" smtClean="0">
                <a:solidFill>
                  <a:srgbClr val="FF0000"/>
                </a:solidFill>
                <a:latin typeface="Times New Roman" pitchFamily="18" charset="0"/>
                <a:ea typeface="Times New Roman" pitchFamily="18" charset="0"/>
                <a:cs typeface="Times New Roman" pitchFamily="18" charset="0"/>
              </a:rPr>
              <a:t>.</a:t>
            </a:r>
            <a:endParaRPr lang="en-US" sz="2400" b="1" dirty="0" smtClean="0">
              <a:solidFill>
                <a:srgbClr val="FF0000"/>
              </a:solidFill>
              <a:latin typeface="Arial" pitchFamily="34" charset="0"/>
              <a:cs typeface="Arial" pitchFamily="34" charset="0"/>
            </a:endParaRPr>
          </a:p>
          <a:p>
            <a:pPr lvl="0" algn="just" rtl="0" eaLnBrk="0" fontAlgn="base" hangingPunct="0">
              <a:spcBef>
                <a:spcPct val="0"/>
              </a:spcBef>
              <a:spcAft>
                <a:spcPct val="0"/>
              </a:spcAft>
              <a:buFontTx/>
              <a:buChar char="•"/>
              <a:tabLst>
                <a:tab pos="5724525" algn="l"/>
              </a:tabLst>
            </a:pPr>
            <a:r>
              <a:rPr lang="en-US" sz="2800" b="1" dirty="0" smtClean="0">
                <a:solidFill>
                  <a:srgbClr val="FF0000"/>
                </a:solidFill>
                <a:latin typeface="Times New Roman" pitchFamily="18" charset="0"/>
                <a:ea typeface="Times New Roman" pitchFamily="18" charset="0"/>
                <a:cs typeface="Times New Roman" pitchFamily="18" charset="0"/>
              </a:rPr>
              <a:t> </a:t>
            </a:r>
            <a:r>
              <a:rPr lang="en-US" sz="2800" b="1" dirty="0" smtClean="0">
                <a:solidFill>
                  <a:srgbClr val="FF0000"/>
                </a:solidFill>
                <a:latin typeface="Times New Roman" pitchFamily="18" charset="0"/>
                <a:ea typeface="Times New Roman" pitchFamily="18" charset="0"/>
                <a:cs typeface="Times New Roman" pitchFamily="18" charset="0"/>
                <a:hlinkClick r:id="rId5" tooltip="Palpitation"/>
              </a:rPr>
              <a:t>palpitations</a:t>
            </a:r>
            <a:r>
              <a:rPr lang="en-US" sz="2800" b="1" dirty="0" smtClean="0">
                <a:solidFill>
                  <a:srgbClr val="FF0000"/>
                </a:solidFill>
                <a:latin typeface="Times New Roman" pitchFamily="18" charset="0"/>
                <a:ea typeface="Times New Roman" pitchFamily="18" charset="0"/>
                <a:cs typeface="Times New Roman" pitchFamily="18" charset="0"/>
              </a:rPr>
              <a:t>,</a:t>
            </a:r>
            <a:endParaRPr lang="en-US" sz="2400" b="1" dirty="0" smtClean="0">
              <a:solidFill>
                <a:srgbClr val="FF0000"/>
              </a:solidFill>
              <a:latin typeface="Arial" pitchFamily="34" charset="0"/>
              <a:cs typeface="Arial" pitchFamily="34" charset="0"/>
            </a:endParaRPr>
          </a:p>
          <a:p>
            <a:pPr lvl="0" algn="just" rtl="0" eaLnBrk="0" fontAlgn="base" hangingPunct="0">
              <a:spcBef>
                <a:spcPct val="0"/>
              </a:spcBef>
              <a:spcAft>
                <a:spcPct val="0"/>
              </a:spcAft>
              <a:buFontTx/>
              <a:buChar char="•"/>
              <a:tabLst>
                <a:tab pos="5724525" algn="l"/>
              </a:tabLst>
            </a:pPr>
            <a:r>
              <a:rPr lang="en-US" sz="2800" b="1" dirty="0" smtClean="0">
                <a:solidFill>
                  <a:srgbClr val="FF0000"/>
                </a:solidFill>
                <a:latin typeface="Times New Roman" pitchFamily="18" charset="0"/>
                <a:ea typeface="Times New Roman" pitchFamily="18" charset="0"/>
                <a:cs typeface="Times New Roman" pitchFamily="18" charset="0"/>
              </a:rPr>
              <a:t>peripheral edema</a:t>
            </a:r>
            <a:endParaRPr lang="en-US" sz="2400" b="1" dirty="0" smtClean="0">
              <a:solidFill>
                <a:srgbClr val="FF0000"/>
              </a:solidFill>
              <a:latin typeface="Arial" pitchFamily="34" charset="0"/>
              <a:cs typeface="Arial" pitchFamily="34" charset="0"/>
            </a:endParaRPr>
          </a:p>
          <a:p>
            <a:pPr lvl="0" algn="just" rtl="0" eaLnBrk="0" fontAlgn="base" hangingPunct="0">
              <a:spcBef>
                <a:spcPct val="0"/>
              </a:spcBef>
              <a:spcAft>
                <a:spcPct val="0"/>
              </a:spcAft>
              <a:buFontTx/>
              <a:buChar char="•"/>
              <a:tabLst>
                <a:tab pos="5724525" algn="l"/>
              </a:tabLst>
            </a:pPr>
            <a:r>
              <a:rPr lang="en-US" sz="2800" b="1" dirty="0" smtClean="0">
                <a:solidFill>
                  <a:srgbClr val="FF0000"/>
                </a:solidFill>
                <a:latin typeface="Calibri"/>
                <a:ea typeface="Times New Roman" pitchFamily="18" charset="0"/>
                <a:cs typeface="Times New Roman" pitchFamily="18" charset="0"/>
              </a:rPr>
              <a:t> </a:t>
            </a:r>
            <a:r>
              <a:rPr lang="en-US" sz="2800" b="1" dirty="0" smtClean="0">
                <a:solidFill>
                  <a:srgbClr val="FF0000"/>
                </a:solidFill>
                <a:latin typeface="Times New Roman" pitchFamily="18" charset="0"/>
                <a:ea typeface="Times New Roman" pitchFamily="18" charset="0"/>
                <a:cs typeface="Times New Roman" pitchFamily="18" charset="0"/>
                <a:hlinkClick r:id="rId6" tooltip="Unconsciousness"/>
              </a:rPr>
              <a:t>Loss of consciousness</a:t>
            </a:r>
            <a:r>
              <a:rPr lang="en-US" sz="2800" b="1" dirty="0" smtClean="0">
                <a:solidFill>
                  <a:srgbClr val="FF0000"/>
                </a:solidFill>
                <a:latin typeface="Calibri"/>
                <a:ea typeface="Times New Roman" pitchFamily="18" charset="0"/>
                <a:cs typeface="Times New Roman" pitchFamily="18" charset="0"/>
              </a:rPr>
              <a:t> </a:t>
            </a:r>
            <a:endParaRPr lang="en-US" sz="2800" b="1" dirty="0" smtClean="0">
              <a:solidFill>
                <a:srgbClr val="FF0000"/>
              </a:solidFill>
              <a:latin typeface="Arial" pitchFamily="34" charset="0"/>
              <a:ea typeface="Times New Roman" pitchFamily="18" charset="0"/>
              <a:cs typeface="Arial" pitchFamily="34" charset="0"/>
            </a:endParaRPr>
          </a:p>
          <a:p>
            <a:pPr lvl="0" algn="just" rtl="0" eaLnBrk="0" fontAlgn="base" hangingPunct="0">
              <a:spcBef>
                <a:spcPct val="0"/>
              </a:spcBef>
              <a:spcAft>
                <a:spcPct val="0"/>
              </a:spcAft>
              <a:tabLst>
                <a:tab pos="5724525" algn="l"/>
              </a:tabLst>
            </a:pPr>
            <a:r>
              <a:rPr lang="en-US" sz="2800" b="1" dirty="0" smtClean="0">
                <a:solidFill>
                  <a:srgbClr val="FF0000"/>
                </a:solidFill>
                <a:latin typeface="Arial" pitchFamily="34" charset="0"/>
                <a:ea typeface="Times New Roman" pitchFamily="18" charset="0"/>
                <a:cs typeface="Arial" pitchFamily="34" charset="0"/>
              </a:rPr>
              <a:t> </a:t>
            </a:r>
            <a:r>
              <a:rPr lang="en-US" sz="2800" b="1" dirty="0" smtClean="0">
                <a:solidFill>
                  <a:srgbClr val="FF0000"/>
                </a:solidFill>
                <a:latin typeface="Times New Roman" pitchFamily="18" charset="0"/>
                <a:ea typeface="Times New Roman" pitchFamily="18" charset="0"/>
                <a:cs typeface="Times New Roman" pitchFamily="18" charset="0"/>
                <a:hlinkClick r:id="rId7" tooltip="Sudden cardiac death"/>
              </a:rPr>
              <a:t>sudden death</a:t>
            </a:r>
            <a:r>
              <a:rPr lang="en-US" sz="2400" b="1" dirty="0" smtClean="0">
                <a:solidFill>
                  <a:srgbClr val="FF0000"/>
                </a:solidFill>
                <a:latin typeface="Arial" pitchFamily="34" charset="0"/>
                <a:cs typeface="Arial" pitchFamily="34" charset="0"/>
              </a:rPr>
              <a:t> </a:t>
            </a:r>
            <a:endParaRPr lang="en-US" sz="4000" b="1" dirty="0" smtClean="0">
              <a:solidFill>
                <a:srgbClr val="FF0000"/>
              </a:solidFill>
              <a:latin typeface="Arial" pitchFamily="34" charset="0"/>
              <a:cs typeface="Arial" pitchFamily="34" charset="0"/>
            </a:endParaRPr>
          </a:p>
          <a:p>
            <a:pPr algn="ctr"/>
            <a:r>
              <a:rPr lang="en-US" dirty="0" smtClean="0"/>
              <a:t>s</a:t>
            </a:r>
            <a:endParaRPr lang="ar-IQ" dirty="0"/>
          </a:p>
        </p:txBody>
      </p:sp>
      <p:sp>
        <p:nvSpPr>
          <p:cNvPr id="4098" name="Rectangle 2"/>
          <p:cNvSpPr>
            <a:spLocks noChangeArrowheads="1"/>
          </p:cNvSpPr>
          <p:nvPr/>
        </p:nvSpPr>
        <p:spPr bwMode="auto">
          <a:xfrm>
            <a:off x="0" y="0"/>
            <a:ext cx="184731" cy="369332"/>
          </a:xfrm>
          <a:prstGeom prst="rect">
            <a:avLst/>
          </a:prstGeom>
          <a:solidFill>
            <a:srgbClr val="FFFFFF"/>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tab pos="5724525" algn="l"/>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cut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0"/>
            <a:ext cx="8929718"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l" rtl="0" fontAlgn="base">
              <a:spcBef>
                <a:spcPct val="0"/>
              </a:spcBef>
              <a:spcAft>
                <a:spcPct val="0"/>
              </a:spcAft>
              <a:buFontTx/>
              <a:buChar char="•"/>
              <a:tabLst>
                <a:tab pos="5724525" algn="l"/>
              </a:tabLst>
            </a:pPr>
            <a:endParaRPr lang="en-US" sz="4000" b="1" dirty="0" smtClean="0">
              <a:solidFill>
                <a:schemeClr val="tx1"/>
              </a:solidFill>
              <a:latin typeface="Times New Roman" pitchFamily="18" charset="0"/>
              <a:ea typeface="Times New Roman" pitchFamily="18" charset="0"/>
              <a:cs typeface="Times New Roman" pitchFamily="18" charset="0"/>
              <a:hlinkClick r:id="rId2" tooltip="Chest pain"/>
            </a:endParaRPr>
          </a:p>
          <a:p>
            <a:pPr lvl="0" algn="ctr" rtl="0" fontAlgn="base">
              <a:spcBef>
                <a:spcPct val="0"/>
              </a:spcBef>
              <a:spcAft>
                <a:spcPct val="0"/>
              </a:spcAft>
              <a:tabLst>
                <a:tab pos="5724525" algn="l"/>
              </a:tabLst>
            </a:pPr>
            <a:r>
              <a:rPr lang="en-US" sz="4800" b="1" dirty="0" smtClean="0">
                <a:solidFill>
                  <a:schemeClr val="tx1"/>
                </a:solidFill>
                <a:latin typeface="Times New Roman" pitchFamily="18" charset="0"/>
                <a:ea typeface="Times New Roman" pitchFamily="18" charset="0"/>
                <a:cs typeface="Times New Roman" pitchFamily="18" charset="0"/>
                <a:hlinkClick r:id="rId2" tooltip="Chest pain"/>
              </a:rPr>
              <a:t>Diagnosis test</a:t>
            </a:r>
          </a:p>
          <a:p>
            <a:pPr lvl="0" algn="l" rtl="0" fontAlgn="base">
              <a:spcBef>
                <a:spcPct val="0"/>
              </a:spcBef>
              <a:spcAft>
                <a:spcPct val="0"/>
              </a:spcAft>
              <a:tabLst>
                <a:tab pos="5724525" algn="l"/>
              </a:tabLst>
            </a:pPr>
            <a:endParaRPr lang="en-US" sz="4000" b="1" dirty="0" smtClean="0">
              <a:solidFill>
                <a:schemeClr val="tx1"/>
              </a:solidFill>
              <a:latin typeface="Times New Roman" pitchFamily="18" charset="0"/>
              <a:ea typeface="Times New Roman" pitchFamily="18" charset="0"/>
              <a:cs typeface="Times New Roman" pitchFamily="18" charset="0"/>
              <a:hlinkClick r:id="rId2" tooltip="Chest pain"/>
            </a:endParaRPr>
          </a:p>
          <a:p>
            <a:pPr lvl="0" algn="l" rtl="0">
              <a:buFont typeface="Wingdings" pitchFamily="2" charset="2"/>
              <a:buChar char="q"/>
            </a:pPr>
            <a:r>
              <a:rPr lang="en-US" sz="3200" dirty="0" smtClean="0">
                <a:solidFill>
                  <a:schemeClr val="tx1"/>
                </a:solidFill>
              </a:rPr>
              <a:t>Medical history</a:t>
            </a:r>
          </a:p>
          <a:p>
            <a:pPr lvl="0" algn="l" rtl="0">
              <a:buFont typeface="Wingdings" pitchFamily="2" charset="2"/>
              <a:buChar char="q"/>
            </a:pPr>
            <a:r>
              <a:rPr lang="en-US" sz="3200" dirty="0" smtClean="0">
                <a:solidFill>
                  <a:schemeClr val="tx1"/>
                </a:solidFill>
              </a:rPr>
              <a:t>Physical examination</a:t>
            </a:r>
          </a:p>
          <a:p>
            <a:pPr lvl="0" algn="l" rtl="0">
              <a:buFont typeface="Wingdings" pitchFamily="2" charset="2"/>
              <a:buChar char="q"/>
            </a:pPr>
            <a:r>
              <a:rPr lang="en-US" sz="3200" dirty="0" smtClean="0">
                <a:solidFill>
                  <a:schemeClr val="tx1"/>
                </a:solidFill>
              </a:rPr>
              <a:t>Blood </a:t>
            </a:r>
            <a:r>
              <a:rPr lang="en-US" sz="3200" dirty="0" err="1" smtClean="0">
                <a:solidFill>
                  <a:schemeClr val="tx1"/>
                </a:solidFill>
              </a:rPr>
              <a:t>chmistary</a:t>
            </a:r>
            <a:r>
              <a:rPr lang="en-US" sz="3200" dirty="0" smtClean="0">
                <a:solidFill>
                  <a:schemeClr val="tx1"/>
                </a:solidFill>
              </a:rPr>
              <a:t> such as level of </a:t>
            </a:r>
            <a:r>
              <a:rPr lang="en-US" sz="3200" dirty="0" err="1" smtClean="0">
                <a:solidFill>
                  <a:schemeClr val="tx1"/>
                </a:solidFill>
              </a:rPr>
              <a:t>cholestrole</a:t>
            </a:r>
            <a:endParaRPr lang="en-US" sz="3200" dirty="0" smtClean="0">
              <a:solidFill>
                <a:schemeClr val="tx1"/>
              </a:solidFill>
            </a:endParaRPr>
          </a:p>
          <a:p>
            <a:pPr lvl="0" algn="l" rtl="0">
              <a:buFont typeface="Wingdings" pitchFamily="2" charset="2"/>
              <a:buChar char="q"/>
            </a:pPr>
            <a:r>
              <a:rPr lang="en-US" sz="3200" dirty="0" smtClean="0">
                <a:solidFill>
                  <a:schemeClr val="tx1"/>
                </a:solidFill>
              </a:rPr>
              <a:t>Cardiac enzyme and protein</a:t>
            </a:r>
          </a:p>
          <a:p>
            <a:pPr lvl="0" algn="l" rtl="0">
              <a:buFont typeface="Wingdings" pitchFamily="2" charset="2"/>
              <a:buChar char="q"/>
            </a:pPr>
            <a:r>
              <a:rPr lang="en-US" sz="3200" dirty="0" smtClean="0">
                <a:solidFill>
                  <a:schemeClr val="tx1"/>
                </a:solidFill>
              </a:rPr>
              <a:t>Electrocardiography (E.C.G)</a:t>
            </a:r>
          </a:p>
          <a:p>
            <a:pPr lvl="0" algn="l" rtl="0">
              <a:buFont typeface="Wingdings" pitchFamily="2" charset="2"/>
              <a:buChar char="q"/>
            </a:pPr>
            <a:r>
              <a:rPr lang="en-US" sz="3200" dirty="0" smtClean="0">
                <a:solidFill>
                  <a:schemeClr val="tx1"/>
                </a:solidFill>
              </a:rPr>
              <a:t>Chest X ray</a:t>
            </a:r>
          </a:p>
          <a:p>
            <a:pPr lvl="0" algn="l" rtl="0">
              <a:buFont typeface="Wingdings" pitchFamily="2" charset="2"/>
              <a:buChar char="q"/>
            </a:pPr>
            <a:r>
              <a:rPr lang="en-US" sz="3200" dirty="0" smtClean="0">
                <a:solidFill>
                  <a:schemeClr val="tx1"/>
                </a:solidFill>
              </a:rPr>
              <a:t>Echocardiography</a:t>
            </a:r>
          </a:p>
          <a:p>
            <a:pPr lvl="0" algn="l" rtl="0">
              <a:buFont typeface="Wingdings" pitchFamily="2" charset="2"/>
              <a:buChar char="q"/>
            </a:pPr>
            <a:r>
              <a:rPr lang="en-US" sz="3200" dirty="0" smtClean="0">
                <a:solidFill>
                  <a:schemeClr val="tx1"/>
                </a:solidFill>
              </a:rPr>
              <a:t>Doublers</a:t>
            </a:r>
          </a:p>
          <a:p>
            <a:pPr lvl="0" algn="l" rtl="0">
              <a:buFont typeface="Wingdings" pitchFamily="2" charset="2"/>
              <a:buChar char="q"/>
            </a:pPr>
            <a:r>
              <a:rPr lang="en-US" sz="3200" dirty="0" smtClean="0">
                <a:solidFill>
                  <a:schemeClr val="tx1"/>
                </a:solidFill>
              </a:rPr>
              <a:t>CT – Scan</a:t>
            </a:r>
          </a:p>
          <a:p>
            <a:pPr algn="l"/>
            <a:endParaRPr lang="ar-IQ" sz="3200" dirty="0">
              <a:solidFill>
                <a:schemeClr val="tx1"/>
              </a:solidFill>
            </a:endParaRPr>
          </a:p>
        </p:txBody>
      </p:sp>
      <p:sp>
        <p:nvSpPr>
          <p:cNvPr id="4098" name="Rectangle 2"/>
          <p:cNvSpPr>
            <a:spLocks noChangeArrowheads="1"/>
          </p:cNvSpPr>
          <p:nvPr/>
        </p:nvSpPr>
        <p:spPr bwMode="auto">
          <a:xfrm>
            <a:off x="0" y="0"/>
            <a:ext cx="287258" cy="276999"/>
          </a:xfrm>
          <a:prstGeom prst="rect">
            <a:avLst/>
          </a:prstGeom>
          <a:solidFill>
            <a:srgbClr val="FFFFFF"/>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tab pos="5724525" algn="l"/>
              </a:tabLst>
            </a:pPr>
            <a:r>
              <a:rPr kumimoji="0" lang="en-US"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tooltip="Chest pain"/>
              </a:rPr>
              <a:t>C</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cut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0"/>
            <a:ext cx="8929718"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rtl="0" fontAlgn="base">
              <a:spcBef>
                <a:spcPct val="0"/>
              </a:spcBef>
              <a:spcAft>
                <a:spcPct val="0"/>
              </a:spcAft>
              <a:tabLst>
                <a:tab pos="5724525" algn="l"/>
              </a:tabLst>
            </a:pPr>
            <a:r>
              <a:rPr lang="en-US" sz="4000" b="1" dirty="0" smtClean="0">
                <a:solidFill>
                  <a:schemeClr val="tx1"/>
                </a:solidFill>
                <a:latin typeface="Times New Roman" pitchFamily="18" charset="0"/>
                <a:ea typeface="Times New Roman" pitchFamily="18" charset="0"/>
                <a:cs typeface="Times New Roman" pitchFamily="18" charset="0"/>
                <a:hlinkClick r:id="rId2" tooltip="Chest pain"/>
              </a:rPr>
              <a:t>Treatment </a:t>
            </a:r>
          </a:p>
          <a:p>
            <a:pPr lvl="0" algn="l" rtl="0" fontAlgn="base">
              <a:spcBef>
                <a:spcPct val="0"/>
              </a:spcBef>
              <a:spcAft>
                <a:spcPct val="0"/>
              </a:spcAft>
              <a:tabLst>
                <a:tab pos="5724525" algn="l"/>
              </a:tabLst>
            </a:pPr>
            <a:endParaRPr lang="en-US" sz="4000" b="1" dirty="0" smtClean="0">
              <a:solidFill>
                <a:schemeClr val="tx1"/>
              </a:solidFill>
              <a:latin typeface="Times New Roman" pitchFamily="18" charset="0"/>
              <a:ea typeface="Times New Roman" pitchFamily="18" charset="0"/>
              <a:cs typeface="Times New Roman" pitchFamily="18" charset="0"/>
              <a:hlinkClick r:id="rId2" tooltip="Chest pain"/>
            </a:endParaRPr>
          </a:p>
          <a:p>
            <a:pPr lvl="0" algn="l" rtl="0" fontAlgn="base">
              <a:spcBef>
                <a:spcPct val="0"/>
              </a:spcBef>
              <a:spcAft>
                <a:spcPct val="0"/>
              </a:spcAft>
              <a:buFontTx/>
              <a:buChar char="•"/>
              <a:tabLst>
                <a:tab pos="5724525" algn="l"/>
              </a:tabLst>
            </a:pPr>
            <a:r>
              <a:rPr lang="en-US" sz="2800" b="1" dirty="0" smtClean="0">
                <a:solidFill>
                  <a:schemeClr val="tx1"/>
                </a:solidFill>
                <a:latin typeface="Times New Roman" pitchFamily="18" charset="0"/>
                <a:ea typeface="Times New Roman" pitchFamily="18" charset="0"/>
                <a:cs typeface="Times New Roman" pitchFamily="18" charset="0"/>
              </a:rPr>
              <a:t>Diet:- low calorie, low sodium and low fate with increase dietary fiber</a:t>
            </a:r>
            <a:endParaRPr lang="en-US" sz="2400" b="1" dirty="0" smtClean="0">
              <a:solidFill>
                <a:schemeClr val="tx1"/>
              </a:solidFill>
              <a:latin typeface="Arial" pitchFamily="34" charset="0"/>
              <a:cs typeface="Arial" pitchFamily="34" charset="0"/>
            </a:endParaRPr>
          </a:p>
          <a:p>
            <a:pPr lvl="0" algn="l" rtl="0" eaLnBrk="0" fontAlgn="base" hangingPunct="0">
              <a:spcBef>
                <a:spcPct val="0"/>
              </a:spcBef>
              <a:spcAft>
                <a:spcPct val="0"/>
              </a:spcAft>
              <a:buFontTx/>
              <a:buChar char="•"/>
              <a:tabLst>
                <a:tab pos="5724525" algn="l"/>
              </a:tabLst>
            </a:pPr>
            <a:r>
              <a:rPr lang="en-US" sz="2800" b="1" dirty="0" smtClean="0">
                <a:solidFill>
                  <a:schemeClr val="tx1"/>
                </a:solidFill>
                <a:latin typeface="Times New Roman" pitchFamily="18" charset="0"/>
                <a:ea typeface="Times New Roman" pitchFamily="18" charset="0"/>
                <a:cs typeface="Times New Roman" pitchFamily="18" charset="0"/>
              </a:rPr>
              <a:t>Oxygen therapy and monitoring vital signs with E.C.G.</a:t>
            </a:r>
            <a:endParaRPr lang="en-US" sz="2400" b="1" dirty="0" smtClean="0">
              <a:solidFill>
                <a:schemeClr val="tx1"/>
              </a:solidFill>
              <a:latin typeface="Arial" pitchFamily="34" charset="0"/>
              <a:cs typeface="Arial" pitchFamily="34" charset="0"/>
            </a:endParaRPr>
          </a:p>
          <a:p>
            <a:pPr lvl="0" algn="l" rtl="0" eaLnBrk="0" fontAlgn="base" hangingPunct="0">
              <a:spcBef>
                <a:spcPct val="0"/>
              </a:spcBef>
              <a:spcAft>
                <a:spcPct val="0"/>
              </a:spcAft>
              <a:buFontTx/>
              <a:buChar char="•"/>
              <a:tabLst>
                <a:tab pos="5724525" algn="l"/>
              </a:tabLst>
            </a:pPr>
            <a:r>
              <a:rPr lang="en-US" sz="2800" b="1" dirty="0" smtClean="0">
                <a:solidFill>
                  <a:schemeClr val="tx1"/>
                </a:solidFill>
                <a:latin typeface="Times New Roman" pitchFamily="18" charset="0"/>
                <a:ea typeface="Times New Roman" pitchFamily="18" charset="0"/>
                <a:cs typeface="Times New Roman" pitchFamily="18" charset="0"/>
              </a:rPr>
              <a:t>anti-platelet agent such as aspirin and </a:t>
            </a:r>
            <a:r>
              <a:rPr lang="en-US" sz="2800" b="1" dirty="0" err="1" smtClean="0">
                <a:solidFill>
                  <a:schemeClr val="tx1"/>
                </a:solidFill>
                <a:latin typeface="Times New Roman" pitchFamily="18" charset="0"/>
                <a:ea typeface="Times New Roman" pitchFamily="18" charset="0"/>
                <a:cs typeface="Times New Roman" pitchFamily="18" charset="0"/>
              </a:rPr>
              <a:t>clopidogrile</a:t>
            </a:r>
            <a:r>
              <a:rPr lang="en-US" sz="2800" b="1" dirty="0" smtClean="0">
                <a:solidFill>
                  <a:schemeClr val="tx1"/>
                </a:solidFill>
                <a:latin typeface="Times New Roman" pitchFamily="18" charset="0"/>
                <a:ea typeface="Times New Roman" pitchFamily="18" charset="0"/>
                <a:cs typeface="Times New Roman" pitchFamily="18" charset="0"/>
              </a:rPr>
              <a:t> (</a:t>
            </a:r>
            <a:r>
              <a:rPr lang="en-US" sz="2800" b="1" dirty="0" err="1" smtClean="0">
                <a:solidFill>
                  <a:schemeClr val="tx1"/>
                </a:solidFill>
                <a:latin typeface="Times New Roman" pitchFamily="18" charset="0"/>
                <a:ea typeface="Times New Roman" pitchFamily="18" charset="0"/>
                <a:cs typeface="Times New Roman" pitchFamily="18" charset="0"/>
              </a:rPr>
              <a:t>plavix</a:t>
            </a:r>
            <a:r>
              <a:rPr lang="en-US" sz="2800" b="1" dirty="0" smtClean="0">
                <a:solidFill>
                  <a:schemeClr val="tx1"/>
                </a:solidFill>
                <a:latin typeface="Times New Roman" pitchFamily="18" charset="0"/>
                <a:ea typeface="Times New Roman" pitchFamily="18" charset="0"/>
                <a:cs typeface="Times New Roman" pitchFamily="18" charset="0"/>
              </a:rPr>
              <a:t>)</a:t>
            </a:r>
            <a:endParaRPr lang="en-US" sz="2400" b="1" dirty="0" smtClean="0">
              <a:solidFill>
                <a:schemeClr val="tx1"/>
              </a:solidFill>
              <a:latin typeface="Arial" pitchFamily="34" charset="0"/>
              <a:cs typeface="Arial" pitchFamily="34" charset="0"/>
            </a:endParaRPr>
          </a:p>
          <a:p>
            <a:pPr lvl="0" algn="l" rtl="0" eaLnBrk="0" fontAlgn="base" hangingPunct="0">
              <a:spcBef>
                <a:spcPct val="0"/>
              </a:spcBef>
              <a:spcAft>
                <a:spcPct val="0"/>
              </a:spcAft>
              <a:buFontTx/>
              <a:buChar char="•"/>
              <a:tabLst>
                <a:tab pos="5724525" algn="l"/>
              </a:tabLst>
            </a:pPr>
            <a:r>
              <a:rPr lang="en-US" sz="2800" b="1" dirty="0" smtClean="0">
                <a:solidFill>
                  <a:schemeClr val="tx1"/>
                </a:solidFill>
                <a:latin typeface="Times New Roman" pitchFamily="18" charset="0"/>
                <a:ea typeface="Times New Roman" pitchFamily="18" charset="0"/>
                <a:cs typeface="Times New Roman" pitchFamily="18" charset="0"/>
              </a:rPr>
              <a:t>anti </a:t>
            </a:r>
            <a:r>
              <a:rPr lang="en-US" sz="2800" b="1" dirty="0" err="1" smtClean="0">
                <a:solidFill>
                  <a:schemeClr val="tx1"/>
                </a:solidFill>
                <a:latin typeface="Times New Roman" pitchFamily="18" charset="0"/>
                <a:ea typeface="Times New Roman" pitchFamily="18" charset="0"/>
                <a:cs typeface="Times New Roman" pitchFamily="18" charset="0"/>
              </a:rPr>
              <a:t>lipemic</a:t>
            </a:r>
            <a:r>
              <a:rPr lang="en-US" sz="2800" b="1" dirty="0" smtClean="0">
                <a:solidFill>
                  <a:schemeClr val="tx1"/>
                </a:solidFill>
                <a:latin typeface="Times New Roman" pitchFamily="18" charset="0"/>
                <a:ea typeface="Times New Roman" pitchFamily="18" charset="0"/>
                <a:cs typeface="Times New Roman" pitchFamily="18" charset="0"/>
              </a:rPr>
              <a:t> agent :- </a:t>
            </a:r>
            <a:r>
              <a:rPr lang="en-US" sz="2800" b="1" dirty="0" err="1" smtClean="0">
                <a:solidFill>
                  <a:schemeClr val="tx1"/>
                </a:solidFill>
                <a:latin typeface="Times New Roman" pitchFamily="18" charset="0"/>
                <a:ea typeface="Times New Roman" pitchFamily="18" charset="0"/>
                <a:cs typeface="Times New Roman" pitchFamily="18" charset="0"/>
              </a:rPr>
              <a:t>cholystramin</a:t>
            </a:r>
            <a:r>
              <a:rPr lang="en-US" sz="2800" b="1" dirty="0" smtClean="0">
                <a:solidFill>
                  <a:schemeClr val="tx1"/>
                </a:solidFill>
                <a:latin typeface="Times New Roman" pitchFamily="18" charset="0"/>
                <a:ea typeface="Times New Roman" pitchFamily="18" charset="0"/>
                <a:cs typeface="Times New Roman" pitchFamily="18" charset="0"/>
              </a:rPr>
              <a:t> (</a:t>
            </a:r>
            <a:r>
              <a:rPr lang="en-US" sz="2800" b="1" dirty="0" err="1" smtClean="0">
                <a:solidFill>
                  <a:schemeClr val="tx1"/>
                </a:solidFill>
                <a:latin typeface="Times New Roman" pitchFamily="18" charset="0"/>
                <a:ea typeface="Times New Roman" pitchFamily="18" charset="0"/>
                <a:cs typeface="Times New Roman" pitchFamily="18" charset="0"/>
              </a:rPr>
              <a:t>Questran</a:t>
            </a:r>
            <a:r>
              <a:rPr lang="en-US" sz="2800" b="1" dirty="0" smtClean="0">
                <a:solidFill>
                  <a:schemeClr val="tx1"/>
                </a:solidFill>
                <a:latin typeface="Times New Roman" pitchFamily="18" charset="0"/>
                <a:ea typeface="Times New Roman" pitchFamily="18" charset="0"/>
                <a:cs typeface="Times New Roman" pitchFamily="18" charset="0"/>
              </a:rPr>
              <a:t>) </a:t>
            </a:r>
            <a:r>
              <a:rPr lang="en-US" sz="2800" b="1" dirty="0" err="1" smtClean="0">
                <a:solidFill>
                  <a:schemeClr val="tx1"/>
                </a:solidFill>
                <a:latin typeface="Times New Roman" pitchFamily="18" charset="0"/>
                <a:ea typeface="Times New Roman" pitchFamily="18" charset="0"/>
                <a:cs typeface="Times New Roman" pitchFamily="18" charset="0"/>
              </a:rPr>
              <a:t>atrovastin</a:t>
            </a:r>
            <a:r>
              <a:rPr lang="en-US" sz="2800" b="1" dirty="0" smtClean="0">
                <a:solidFill>
                  <a:schemeClr val="tx1"/>
                </a:solidFill>
                <a:latin typeface="Times New Roman" pitchFamily="18" charset="0"/>
                <a:ea typeface="Times New Roman" pitchFamily="18" charset="0"/>
                <a:cs typeface="Times New Roman" pitchFamily="18" charset="0"/>
              </a:rPr>
              <a:t> (Lipitor)</a:t>
            </a:r>
            <a:endParaRPr lang="en-US" sz="2400" b="1" dirty="0" smtClean="0">
              <a:solidFill>
                <a:schemeClr val="tx1"/>
              </a:solidFill>
              <a:latin typeface="Arial" pitchFamily="34" charset="0"/>
              <a:cs typeface="Arial" pitchFamily="34" charset="0"/>
            </a:endParaRPr>
          </a:p>
          <a:p>
            <a:pPr lvl="0" algn="l" rtl="0" eaLnBrk="0" fontAlgn="base" hangingPunct="0">
              <a:spcBef>
                <a:spcPct val="0"/>
              </a:spcBef>
              <a:spcAft>
                <a:spcPct val="0"/>
              </a:spcAft>
              <a:buFontTx/>
              <a:buChar char="•"/>
              <a:tabLst>
                <a:tab pos="5724525" algn="l"/>
              </a:tabLst>
            </a:pPr>
            <a:r>
              <a:rPr lang="en-US" sz="2800" b="1" dirty="0" smtClean="0">
                <a:solidFill>
                  <a:schemeClr val="tx1"/>
                </a:solidFill>
                <a:latin typeface="Times New Roman" pitchFamily="18" charset="0"/>
                <a:ea typeface="Times New Roman" pitchFamily="18" charset="0"/>
                <a:cs typeface="Times New Roman" pitchFamily="18" charset="0"/>
              </a:rPr>
              <a:t>analgesic such as </a:t>
            </a:r>
            <a:r>
              <a:rPr lang="en-US" sz="2800" b="1" dirty="0" err="1" smtClean="0">
                <a:solidFill>
                  <a:schemeClr val="tx1"/>
                </a:solidFill>
                <a:latin typeface="Times New Roman" pitchFamily="18" charset="0"/>
                <a:ea typeface="Times New Roman" pitchFamily="18" charset="0"/>
                <a:cs typeface="Times New Roman" pitchFamily="18" charset="0"/>
              </a:rPr>
              <a:t>morphin</a:t>
            </a:r>
            <a:r>
              <a:rPr lang="en-US" sz="2800" b="1" dirty="0" smtClean="0">
                <a:solidFill>
                  <a:schemeClr val="tx1"/>
                </a:solidFill>
                <a:latin typeface="Times New Roman" pitchFamily="18" charset="0"/>
                <a:ea typeface="Times New Roman" pitchFamily="18" charset="0"/>
                <a:cs typeface="Times New Roman" pitchFamily="18" charset="0"/>
              </a:rPr>
              <a:t> (I.V)</a:t>
            </a:r>
            <a:endParaRPr lang="en-US" sz="2400" b="1" dirty="0" smtClean="0">
              <a:solidFill>
                <a:schemeClr val="tx1"/>
              </a:solidFill>
              <a:latin typeface="Arial" pitchFamily="34" charset="0"/>
              <a:cs typeface="Arial" pitchFamily="34" charset="0"/>
            </a:endParaRPr>
          </a:p>
          <a:p>
            <a:pPr lvl="0" algn="l" rtl="0" eaLnBrk="0" fontAlgn="base" hangingPunct="0">
              <a:spcBef>
                <a:spcPct val="0"/>
              </a:spcBef>
              <a:spcAft>
                <a:spcPct val="0"/>
              </a:spcAft>
              <a:buFontTx/>
              <a:buChar char="•"/>
              <a:tabLst>
                <a:tab pos="5724525" algn="l"/>
              </a:tabLst>
            </a:pPr>
            <a:r>
              <a:rPr lang="en-US" sz="2800" b="1" dirty="0" smtClean="0">
                <a:solidFill>
                  <a:schemeClr val="tx1"/>
                </a:solidFill>
                <a:latin typeface="Times New Roman" pitchFamily="18" charset="0"/>
                <a:ea typeface="Times New Roman" pitchFamily="18" charset="0"/>
                <a:cs typeface="Times New Roman" pitchFamily="18" charset="0"/>
              </a:rPr>
              <a:t>calcium channel blockers :- </a:t>
            </a:r>
            <a:r>
              <a:rPr lang="en-US" sz="2800" b="1" dirty="0" err="1" smtClean="0">
                <a:solidFill>
                  <a:schemeClr val="tx1"/>
                </a:solidFill>
                <a:latin typeface="Times New Roman" pitchFamily="18" charset="0"/>
                <a:ea typeface="Times New Roman" pitchFamily="18" charset="0"/>
                <a:cs typeface="Times New Roman" pitchFamily="18" charset="0"/>
              </a:rPr>
              <a:t>nifedipine</a:t>
            </a:r>
            <a:r>
              <a:rPr lang="en-US" sz="2800" b="1" dirty="0" smtClean="0">
                <a:solidFill>
                  <a:schemeClr val="tx1"/>
                </a:solidFill>
                <a:latin typeface="Times New Roman" pitchFamily="18" charset="0"/>
                <a:ea typeface="Times New Roman" pitchFamily="18" charset="0"/>
                <a:cs typeface="Times New Roman" pitchFamily="18" charset="0"/>
              </a:rPr>
              <a:t> (</a:t>
            </a:r>
            <a:r>
              <a:rPr lang="en-US" sz="2800" b="1" dirty="0" err="1" smtClean="0">
                <a:solidFill>
                  <a:schemeClr val="tx1"/>
                </a:solidFill>
                <a:latin typeface="Times New Roman" pitchFamily="18" charset="0"/>
                <a:ea typeface="Times New Roman" pitchFamily="18" charset="0"/>
                <a:cs typeface="Times New Roman" pitchFamily="18" charset="0"/>
              </a:rPr>
              <a:t>procardia</a:t>
            </a:r>
            <a:r>
              <a:rPr lang="en-US" sz="2800" b="1" dirty="0" smtClean="0">
                <a:solidFill>
                  <a:schemeClr val="tx1"/>
                </a:solidFill>
                <a:latin typeface="Times New Roman" pitchFamily="18" charset="0"/>
                <a:ea typeface="Times New Roman" pitchFamily="18" charset="0"/>
                <a:cs typeface="Times New Roman" pitchFamily="18" charset="0"/>
              </a:rPr>
              <a:t>) and </a:t>
            </a:r>
            <a:r>
              <a:rPr lang="en-US" sz="2800" b="1" dirty="0" err="1" smtClean="0">
                <a:solidFill>
                  <a:schemeClr val="tx1"/>
                </a:solidFill>
                <a:latin typeface="Times New Roman" pitchFamily="18" charset="0"/>
                <a:ea typeface="Times New Roman" pitchFamily="18" charset="0"/>
                <a:cs typeface="Times New Roman" pitchFamily="18" charset="0"/>
              </a:rPr>
              <a:t>verapamile</a:t>
            </a:r>
            <a:endParaRPr lang="en-US" sz="2400" b="1" dirty="0" smtClean="0">
              <a:solidFill>
                <a:schemeClr val="tx1"/>
              </a:solidFill>
              <a:latin typeface="Arial" pitchFamily="34" charset="0"/>
              <a:cs typeface="Arial" pitchFamily="34" charset="0"/>
            </a:endParaRPr>
          </a:p>
          <a:p>
            <a:pPr lvl="0" algn="l" rtl="0" eaLnBrk="0" fontAlgn="base" hangingPunct="0">
              <a:spcBef>
                <a:spcPct val="0"/>
              </a:spcBef>
              <a:spcAft>
                <a:spcPct val="0"/>
              </a:spcAft>
              <a:buFontTx/>
              <a:buChar char="•"/>
              <a:tabLst>
                <a:tab pos="5724525" algn="l"/>
              </a:tabLst>
            </a:pPr>
            <a:r>
              <a:rPr lang="en-US" sz="2800" b="1" dirty="0" smtClean="0">
                <a:solidFill>
                  <a:schemeClr val="tx1"/>
                </a:solidFill>
                <a:latin typeface="Times New Roman" pitchFamily="18" charset="0"/>
                <a:ea typeface="Times New Roman" pitchFamily="18" charset="0"/>
                <a:cs typeface="Times New Roman" pitchFamily="18" charset="0"/>
              </a:rPr>
              <a:t>beta- adrenergic blockers :- </a:t>
            </a:r>
            <a:r>
              <a:rPr lang="en-US" sz="2800" b="1" dirty="0" err="1" smtClean="0">
                <a:solidFill>
                  <a:schemeClr val="tx1"/>
                </a:solidFill>
                <a:latin typeface="Times New Roman" pitchFamily="18" charset="0"/>
                <a:ea typeface="Times New Roman" pitchFamily="18" charset="0"/>
                <a:cs typeface="Times New Roman" pitchFamily="18" charset="0"/>
              </a:rPr>
              <a:t>propeanole</a:t>
            </a:r>
            <a:r>
              <a:rPr lang="en-US" sz="2800" b="1" dirty="0" smtClean="0">
                <a:solidFill>
                  <a:schemeClr val="tx1"/>
                </a:solidFill>
                <a:latin typeface="Times New Roman" pitchFamily="18" charset="0"/>
                <a:ea typeface="Times New Roman" pitchFamily="18" charset="0"/>
                <a:cs typeface="Times New Roman" pitchFamily="18" charset="0"/>
              </a:rPr>
              <a:t>, </a:t>
            </a:r>
            <a:r>
              <a:rPr lang="en-US" sz="2800" b="1" dirty="0" err="1" smtClean="0">
                <a:solidFill>
                  <a:schemeClr val="tx1"/>
                </a:solidFill>
                <a:latin typeface="Times New Roman" pitchFamily="18" charset="0"/>
                <a:ea typeface="Times New Roman" pitchFamily="18" charset="0"/>
                <a:cs typeface="Times New Roman" pitchFamily="18" charset="0"/>
              </a:rPr>
              <a:t>nadolol</a:t>
            </a:r>
            <a:endParaRPr lang="en-US" sz="2400" b="1" dirty="0" smtClean="0">
              <a:solidFill>
                <a:schemeClr val="tx1"/>
              </a:solidFill>
              <a:latin typeface="Arial" pitchFamily="34" charset="0"/>
              <a:cs typeface="Arial" pitchFamily="34" charset="0"/>
            </a:endParaRPr>
          </a:p>
          <a:p>
            <a:pPr lvl="0" algn="l" rtl="0" eaLnBrk="0" fontAlgn="base" hangingPunct="0">
              <a:spcBef>
                <a:spcPct val="0"/>
              </a:spcBef>
              <a:spcAft>
                <a:spcPct val="0"/>
              </a:spcAft>
              <a:buFontTx/>
              <a:buChar char="•"/>
              <a:tabLst>
                <a:tab pos="5724525" algn="l"/>
              </a:tabLst>
            </a:pPr>
            <a:r>
              <a:rPr lang="en-US" sz="2800" b="1" dirty="0" smtClean="0">
                <a:solidFill>
                  <a:schemeClr val="tx1"/>
                </a:solidFill>
                <a:latin typeface="Times New Roman" pitchFamily="18" charset="0"/>
                <a:ea typeface="Times New Roman" pitchFamily="18" charset="0"/>
                <a:cs typeface="Times New Roman" pitchFamily="18" charset="0"/>
              </a:rPr>
              <a:t>antianxiety such as diazepam (valium)</a:t>
            </a:r>
            <a:endParaRPr lang="en-US" sz="4000" b="1" dirty="0" smtClean="0">
              <a:solidFill>
                <a:schemeClr val="tx1"/>
              </a:solidFill>
              <a:latin typeface="Arial" pitchFamily="34" charset="0"/>
              <a:cs typeface="Arial" pitchFamily="34" charset="0"/>
            </a:endParaRPr>
          </a:p>
          <a:p>
            <a:pPr algn="l"/>
            <a:endParaRPr lang="ar-IQ" sz="3200" dirty="0">
              <a:solidFill>
                <a:schemeClr val="tx1"/>
              </a:solidFill>
            </a:endParaRPr>
          </a:p>
        </p:txBody>
      </p:sp>
    </p:spTree>
  </p:cSld>
  <p:clrMapOvr>
    <a:masterClrMapping/>
  </p:clrMapOvr>
  <p:transition spd="slow">
    <p:cut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0"/>
            <a:ext cx="8929718"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rtl="0" fontAlgn="base">
              <a:spcBef>
                <a:spcPct val="0"/>
              </a:spcBef>
              <a:spcAft>
                <a:spcPct val="0"/>
              </a:spcAft>
              <a:tabLst>
                <a:tab pos="5724525" algn="l"/>
              </a:tabLst>
            </a:pPr>
            <a:r>
              <a:rPr lang="en-US" sz="4000" b="1" dirty="0" smtClean="0">
                <a:solidFill>
                  <a:schemeClr val="tx1"/>
                </a:solidFill>
                <a:latin typeface="Times New Roman" pitchFamily="18" charset="0"/>
                <a:ea typeface="Times New Roman" pitchFamily="18" charset="0"/>
                <a:cs typeface="Times New Roman" pitchFamily="18" charset="0"/>
                <a:hlinkClick r:id="rId2" tooltip="Chest pain"/>
              </a:rPr>
              <a:t>complications</a:t>
            </a:r>
          </a:p>
          <a:p>
            <a:pPr lvl="0" algn="l" rtl="0" fontAlgn="base">
              <a:spcBef>
                <a:spcPct val="0"/>
              </a:spcBef>
              <a:spcAft>
                <a:spcPct val="0"/>
              </a:spcAft>
              <a:tabLst>
                <a:tab pos="5724525" algn="l"/>
              </a:tabLst>
            </a:pPr>
            <a:endParaRPr lang="en-US" sz="4000" b="1" dirty="0" smtClean="0">
              <a:solidFill>
                <a:schemeClr val="tx1"/>
              </a:solidFill>
              <a:latin typeface="Times New Roman" pitchFamily="18" charset="0"/>
              <a:ea typeface="Times New Roman" pitchFamily="18" charset="0"/>
              <a:cs typeface="Times New Roman" pitchFamily="18" charset="0"/>
              <a:hlinkClick r:id="rId2" tooltip="Chest pain"/>
            </a:endParaRPr>
          </a:p>
          <a:p>
            <a:pPr lvl="0" algn="l" rtl="0">
              <a:buFont typeface="Wingdings" pitchFamily="2" charset="2"/>
              <a:buChar char="v"/>
            </a:pPr>
            <a:r>
              <a:rPr lang="en-US" sz="4800" dirty="0" err="1" smtClean="0">
                <a:solidFill>
                  <a:schemeClr val="tx1"/>
                </a:solidFill>
              </a:rPr>
              <a:t>anginia</a:t>
            </a:r>
            <a:endParaRPr lang="en-US" sz="4800" dirty="0" smtClean="0">
              <a:solidFill>
                <a:schemeClr val="tx1"/>
              </a:solidFill>
            </a:endParaRPr>
          </a:p>
          <a:p>
            <a:pPr lvl="0" algn="l" rtl="0">
              <a:buFont typeface="Wingdings" pitchFamily="2" charset="2"/>
              <a:buChar char="v"/>
            </a:pPr>
            <a:r>
              <a:rPr lang="en-US" sz="4800" dirty="0" smtClean="0">
                <a:solidFill>
                  <a:schemeClr val="tx1"/>
                </a:solidFill>
              </a:rPr>
              <a:t>heart failure</a:t>
            </a:r>
          </a:p>
          <a:p>
            <a:pPr lvl="0" algn="l" rtl="0">
              <a:buFont typeface="Wingdings" pitchFamily="2" charset="2"/>
              <a:buChar char="v"/>
            </a:pPr>
            <a:r>
              <a:rPr lang="en-US" sz="4800" dirty="0" err="1" smtClean="0">
                <a:solidFill>
                  <a:schemeClr val="tx1"/>
                </a:solidFill>
              </a:rPr>
              <a:t>arrythemias</a:t>
            </a:r>
            <a:endParaRPr lang="en-US" sz="4800" dirty="0" smtClean="0">
              <a:solidFill>
                <a:schemeClr val="tx1"/>
              </a:solidFill>
            </a:endParaRPr>
          </a:p>
          <a:p>
            <a:pPr lvl="0" algn="l" rtl="0">
              <a:buFont typeface="Wingdings" pitchFamily="2" charset="2"/>
              <a:buChar char="v"/>
            </a:pPr>
            <a:r>
              <a:rPr lang="en-US" sz="4800" dirty="0" smtClean="0">
                <a:solidFill>
                  <a:schemeClr val="tx1"/>
                </a:solidFill>
              </a:rPr>
              <a:t>pulmonary </a:t>
            </a:r>
            <a:r>
              <a:rPr lang="en-US" sz="4800" dirty="0" err="1" smtClean="0">
                <a:solidFill>
                  <a:schemeClr val="tx1"/>
                </a:solidFill>
              </a:rPr>
              <a:t>ede</a:t>
            </a:r>
            <a:endParaRPr lang="en-US" sz="6600" b="1" dirty="0" smtClean="0">
              <a:solidFill>
                <a:schemeClr val="tx1"/>
              </a:solidFill>
              <a:latin typeface="Arial" pitchFamily="34" charset="0"/>
              <a:cs typeface="Arial" pitchFamily="34" charset="0"/>
            </a:endParaRPr>
          </a:p>
          <a:p>
            <a:pPr algn="l"/>
            <a:endParaRPr lang="ar-IQ" sz="3200" dirty="0">
              <a:solidFill>
                <a:schemeClr val="tx1"/>
              </a:solidFill>
            </a:endParaRPr>
          </a:p>
        </p:txBody>
      </p:sp>
    </p:spTree>
  </p:cSld>
  <p:clrMapOvr>
    <a:masterClrMapping/>
  </p:clrMapOvr>
  <p:transition spd="slow">
    <p:cut thruBlk="1"/>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تدفق">
  <a:themeElements>
    <a:clrScheme name="تدفق">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تدفق">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تدفق">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2126</TotalTime>
  <Words>337</Words>
  <Application>Microsoft Office PowerPoint</Application>
  <PresentationFormat>عرض على الشاشة (3:4)‏</PresentationFormat>
  <Paragraphs>86</Paragraphs>
  <Slides>10</Slides>
  <Notes>1</Notes>
  <HiddenSlides>0</HiddenSlides>
  <MMClips>0</MMClips>
  <ScaleCrop>false</ScaleCrop>
  <HeadingPairs>
    <vt:vector size="4" baseType="variant">
      <vt:variant>
        <vt:lpstr>سمة</vt:lpstr>
      </vt:variant>
      <vt:variant>
        <vt:i4>1</vt:i4>
      </vt:variant>
      <vt:variant>
        <vt:lpstr>عناوين الشرائح</vt:lpstr>
      </vt:variant>
      <vt:variant>
        <vt:i4>10</vt:i4>
      </vt:variant>
    </vt:vector>
  </HeadingPairs>
  <TitlesOfParts>
    <vt:vector size="11" baseType="lpstr">
      <vt:lpstr>تدفق</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vector>
  </TitlesOfParts>
  <Company>By DR.Ahmed Saker 2o1O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ALI SAHIUNY</dc:creator>
  <cp:lastModifiedBy>مكتب الاصدقاء</cp:lastModifiedBy>
  <cp:revision>154</cp:revision>
  <dcterms:created xsi:type="dcterms:W3CDTF">2016-03-01T06:06:23Z</dcterms:created>
  <dcterms:modified xsi:type="dcterms:W3CDTF">2017-10-15T17:38:49Z</dcterms:modified>
</cp:coreProperties>
</file>