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94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28/02/1439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28/02/1439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28/02/1439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28/02/1439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28/02/1439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28/02/1439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t>28/02/1439</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t>28/02/1439</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t>28/02/1439</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28/02/1439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28/02/1439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t>28/02/1439</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707904" y="2442592"/>
            <a:ext cx="5184576" cy="3434680"/>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endParaRPr lang="ar-IQ"/>
          </a:p>
        </p:txBody>
      </p:sp>
      <p:sp>
        <p:nvSpPr>
          <p:cNvPr id="4" name="Rounded Rectangle 3"/>
          <p:cNvSpPr/>
          <p:nvPr/>
        </p:nvSpPr>
        <p:spPr>
          <a:xfrm>
            <a:off x="4211960" y="930424"/>
            <a:ext cx="3888432" cy="12024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2" name="Title 1"/>
          <p:cNvSpPr>
            <a:spLocks noGrp="1"/>
          </p:cNvSpPr>
          <p:nvPr>
            <p:ph type="ctrTitle"/>
          </p:nvPr>
        </p:nvSpPr>
        <p:spPr>
          <a:xfrm>
            <a:off x="2483768" y="548680"/>
            <a:ext cx="5756176" cy="1902073"/>
          </a:xfrm>
        </p:spPr>
        <p:txBody>
          <a:bodyPr/>
          <a:lstStyle/>
          <a:p>
            <a:r>
              <a:rPr lang="en-US" b="1" dirty="0" smtClean="0"/>
              <a:t>           Head injury </a:t>
            </a:r>
            <a:endParaRPr lang="ar-IQ" b="1" dirty="0"/>
          </a:p>
        </p:txBody>
      </p:sp>
      <p:sp>
        <p:nvSpPr>
          <p:cNvPr id="3" name="Subtitle 2"/>
          <p:cNvSpPr>
            <a:spLocks noGrp="1"/>
          </p:cNvSpPr>
          <p:nvPr>
            <p:ph type="subTitle" idx="1"/>
          </p:nvPr>
        </p:nvSpPr>
        <p:spPr>
          <a:xfrm>
            <a:off x="2987824" y="2780928"/>
            <a:ext cx="6048672" cy="3168352"/>
          </a:xfrm>
        </p:spPr>
        <p:txBody>
          <a:bodyPr/>
          <a:lstStyle/>
          <a:p>
            <a:pPr>
              <a:lnSpc>
                <a:spcPct val="150000"/>
              </a:lnSpc>
            </a:pPr>
            <a:r>
              <a:rPr lang="en-US" b="1" dirty="0" smtClean="0">
                <a:solidFill>
                  <a:srgbClr val="FF0000"/>
                </a:solidFill>
              </a:rPr>
              <a:t>Presented by </a:t>
            </a:r>
            <a:endParaRPr lang="en-US" b="1" dirty="0" smtClean="0">
              <a:solidFill>
                <a:schemeClr val="tx1"/>
              </a:solidFill>
            </a:endParaRPr>
          </a:p>
          <a:p>
            <a:pPr>
              <a:lnSpc>
                <a:spcPct val="150000"/>
              </a:lnSpc>
            </a:pPr>
            <a:r>
              <a:rPr lang="en-US" b="1" dirty="0" err="1" smtClean="0">
                <a:solidFill>
                  <a:schemeClr val="tx1"/>
                </a:solidFill>
              </a:rPr>
              <a:t>Qassim</a:t>
            </a:r>
            <a:r>
              <a:rPr lang="en-US" b="1" dirty="0" smtClean="0">
                <a:solidFill>
                  <a:schemeClr val="tx1"/>
                </a:solidFill>
              </a:rPr>
              <a:t> AL-</a:t>
            </a:r>
            <a:r>
              <a:rPr lang="en-US" b="1" dirty="0" err="1" smtClean="0">
                <a:solidFill>
                  <a:schemeClr val="tx1"/>
                </a:solidFill>
              </a:rPr>
              <a:t>abody</a:t>
            </a:r>
            <a:endParaRPr lang="en-US" b="1" dirty="0" smtClean="0">
              <a:solidFill>
                <a:schemeClr val="tx1"/>
              </a:solidFill>
            </a:endParaRPr>
          </a:p>
          <a:p>
            <a:pPr>
              <a:lnSpc>
                <a:spcPct val="150000"/>
              </a:lnSpc>
            </a:pPr>
            <a:r>
              <a:rPr lang="en-US" b="1" dirty="0" smtClean="0">
                <a:solidFill>
                  <a:srgbClr val="FF0000"/>
                </a:solidFill>
              </a:rPr>
              <a:t>Master in adult nursing</a:t>
            </a:r>
            <a:endParaRPr lang="ar-IQ" b="1" dirty="0">
              <a:solidFill>
                <a:srgbClr val="FF0000"/>
              </a:solidFill>
            </a:endParaRPr>
          </a:p>
        </p:txBody>
      </p:sp>
      <p:pic>
        <p:nvPicPr>
          <p:cNvPr id="1027" name="Picture 3"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40"/>
            <a:ext cx="3456384" cy="33123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501008"/>
            <a:ext cx="3456384" cy="3056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737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heel(1)">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additive="base">
                                        <p:cTn id="12" dur="500" fill="hold"/>
                                        <p:tgtEl>
                                          <p:spTgt spid="1028"/>
                                        </p:tgtEl>
                                        <p:attrNameLst>
                                          <p:attrName>ppt_x</p:attrName>
                                        </p:attrNameLst>
                                      </p:cBhvr>
                                      <p:tavLst>
                                        <p:tav tm="0">
                                          <p:val>
                                            <p:strVal val="#ppt_x"/>
                                          </p:val>
                                        </p:tav>
                                        <p:tav tm="100000">
                                          <p:val>
                                            <p:strVal val="#ppt_x"/>
                                          </p:val>
                                        </p:tav>
                                      </p:tavLst>
                                    </p:anim>
                                    <p:anim calcmode="lin" valueType="num">
                                      <p:cBhvr additive="base">
                                        <p:cTn id="13"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mph" presetSubtype="0" fill="hold" grpId="0" nodeType="clickEffect">
                                  <p:stCondLst>
                                    <p:cond delay="0"/>
                                  </p:stCondLst>
                                  <p:childTnLst>
                                    <p:animEffect transition="out" filter="fade">
                                      <p:cBhvr>
                                        <p:cTn id="17" dur="500" tmFilter="0, 0; .2, .5; .8, .5; 1, 0"/>
                                        <p:tgtEl>
                                          <p:spTgt spid="4"/>
                                        </p:tgtEl>
                                      </p:cBhvr>
                                    </p:animEffect>
                                    <p:animScale>
                                      <p:cBhvr>
                                        <p:cTn id="18" dur="250" autoRev="1" fill="hold"/>
                                        <p:tgtEl>
                                          <p:spTgt spid="4"/>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heel(1)">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8" presetClass="entr" presetSubtype="0" accel="50000" fill="hold" grpId="0" nodeType="clickEffect">
                                  <p:stCondLst>
                                    <p:cond delay="0"/>
                                  </p:stCondLst>
                                  <p:iterate type="lt">
                                    <p:tmPct val="50000"/>
                                  </p:iterate>
                                  <p:childTnLst>
                                    <p:set>
                                      <p:cBhvr>
                                        <p:cTn id="27" dur="1" fill="hold">
                                          <p:stCondLst>
                                            <p:cond delay="0"/>
                                          </p:stCondLst>
                                        </p:cTn>
                                        <p:tgtEl>
                                          <p:spTgt spid="2"/>
                                        </p:tgtEl>
                                        <p:attrNameLst>
                                          <p:attrName>style.visibility</p:attrName>
                                        </p:attrNameLst>
                                      </p:cBhvr>
                                      <p:to>
                                        <p:strVal val="visible"/>
                                      </p:to>
                                    </p:set>
                                    <p:set>
                                      <p:cBhvr>
                                        <p:cTn id="28" dur="455" fill="hold">
                                          <p:stCondLst>
                                            <p:cond delay="0"/>
                                          </p:stCondLst>
                                        </p:cTn>
                                        <p:tgtEl>
                                          <p:spTgt spid="2"/>
                                        </p:tgtEl>
                                        <p:attrNameLst>
                                          <p:attrName>style.rotation</p:attrName>
                                        </p:attrNameLst>
                                      </p:cBhvr>
                                      <p:to>
                                        <p:strVal val="-45.0"/>
                                      </p:to>
                                    </p:set>
                                    <p:anim calcmode="lin" valueType="num">
                                      <p:cBhvr>
                                        <p:cTn id="29"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normAutofit fontScale="90000"/>
          </a:bodyPr>
          <a:lstStyle/>
          <a:p>
            <a:pPr lvl="0"/>
            <a:r>
              <a:rPr lang="en-US" b="1" u="sng" dirty="0">
                <a:latin typeface="Times New Roman"/>
                <a:ea typeface="Calibri"/>
                <a:cs typeface="Arial"/>
              </a:rPr>
              <a:t>Signs and symptoms of head injury </a:t>
            </a:r>
            <a:endParaRPr lang="ar-IQ" dirty="0"/>
          </a:p>
        </p:txBody>
      </p:sp>
      <p:sp>
        <p:nvSpPr>
          <p:cNvPr id="3" name="Content Placeholder 2"/>
          <p:cNvSpPr>
            <a:spLocks noGrp="1"/>
          </p:cNvSpPr>
          <p:nvPr>
            <p:ph idx="1"/>
          </p:nvPr>
        </p:nvSpPr>
        <p:spPr>
          <a:xfrm>
            <a:off x="457200" y="1600200"/>
            <a:ext cx="8229600" cy="5069160"/>
          </a:xfrm>
        </p:spPr>
        <p:txBody>
          <a:bodyPr>
            <a:noAutofit/>
          </a:bodyPr>
          <a:lstStyle/>
          <a:p>
            <a:pPr marL="0" lvl="0" indent="0" algn="l" rtl="0">
              <a:spcAft>
                <a:spcPts val="1000"/>
              </a:spcAft>
              <a:buSzPts val="1000"/>
              <a:buNone/>
              <a:tabLst>
                <a:tab pos="457200" algn="l"/>
              </a:tabLst>
            </a:pPr>
            <a:r>
              <a:rPr lang="en-US" dirty="0" smtClean="0">
                <a:latin typeface="Times New Roman"/>
                <a:ea typeface="Times New Roman"/>
                <a:cs typeface="+mj-cs"/>
              </a:rPr>
              <a:t>1- a </a:t>
            </a:r>
            <a:r>
              <a:rPr lang="en-US" dirty="0">
                <a:latin typeface="Times New Roman"/>
                <a:ea typeface="Times New Roman"/>
                <a:cs typeface="+mj-cs"/>
              </a:rPr>
              <a:t>headache</a:t>
            </a:r>
            <a:endParaRPr lang="en-US" sz="2000" dirty="0">
              <a:ea typeface="Calibri"/>
              <a:cs typeface="+mj-cs"/>
            </a:endParaRPr>
          </a:p>
          <a:p>
            <a:pPr marL="0" lvl="0" indent="0" algn="l" rtl="0">
              <a:spcAft>
                <a:spcPts val="1000"/>
              </a:spcAft>
              <a:buSzPts val="1000"/>
              <a:buNone/>
              <a:tabLst>
                <a:tab pos="457200" algn="l"/>
              </a:tabLst>
            </a:pPr>
            <a:r>
              <a:rPr lang="en-US" dirty="0" smtClean="0">
                <a:latin typeface="Times New Roman"/>
                <a:ea typeface="Times New Roman"/>
                <a:cs typeface="+mj-cs"/>
              </a:rPr>
              <a:t>2- a </a:t>
            </a:r>
            <a:r>
              <a:rPr lang="en-US" dirty="0">
                <a:latin typeface="Times New Roman"/>
                <a:ea typeface="Times New Roman"/>
                <a:cs typeface="+mj-cs"/>
              </a:rPr>
              <a:t>spinning sensation</a:t>
            </a:r>
            <a:endParaRPr lang="en-US" sz="2000" dirty="0">
              <a:ea typeface="Calibri"/>
              <a:cs typeface="+mj-cs"/>
            </a:endParaRPr>
          </a:p>
          <a:p>
            <a:pPr marL="0" lvl="0" indent="0" algn="l" rtl="0">
              <a:spcAft>
                <a:spcPts val="1000"/>
              </a:spcAft>
              <a:buSzPts val="1000"/>
              <a:buNone/>
              <a:tabLst>
                <a:tab pos="457200" algn="l"/>
              </a:tabLst>
            </a:pPr>
            <a:r>
              <a:rPr lang="en-US" dirty="0" smtClean="0">
                <a:latin typeface="Times New Roman"/>
                <a:ea typeface="Times New Roman"/>
                <a:cs typeface="+mj-cs"/>
              </a:rPr>
              <a:t>3- mild </a:t>
            </a:r>
            <a:r>
              <a:rPr lang="en-US" dirty="0">
                <a:latin typeface="Times New Roman"/>
                <a:ea typeface="Times New Roman"/>
                <a:cs typeface="+mj-cs"/>
              </a:rPr>
              <a:t>confusion</a:t>
            </a:r>
            <a:endParaRPr lang="en-US" sz="2000" dirty="0">
              <a:ea typeface="Calibri"/>
              <a:cs typeface="+mj-cs"/>
            </a:endParaRPr>
          </a:p>
          <a:p>
            <a:pPr marL="0" lvl="0" indent="0" algn="l" rtl="0">
              <a:spcAft>
                <a:spcPts val="1000"/>
              </a:spcAft>
              <a:buSzPts val="1000"/>
              <a:buNone/>
              <a:tabLst>
                <a:tab pos="457200" algn="l"/>
              </a:tabLst>
            </a:pPr>
            <a:r>
              <a:rPr lang="en-US" dirty="0" smtClean="0">
                <a:latin typeface="Times New Roman"/>
                <a:ea typeface="Times New Roman"/>
                <a:cs typeface="+mj-cs"/>
              </a:rPr>
              <a:t>4- nausea</a:t>
            </a:r>
            <a:endParaRPr lang="en-US" sz="2000" dirty="0">
              <a:ea typeface="Calibri"/>
              <a:cs typeface="+mj-cs"/>
            </a:endParaRPr>
          </a:p>
          <a:p>
            <a:pPr marL="0" lvl="0" indent="0" algn="l" rtl="0">
              <a:spcAft>
                <a:spcPts val="1000"/>
              </a:spcAft>
              <a:buSzPts val="1000"/>
              <a:buNone/>
              <a:tabLst>
                <a:tab pos="457200" algn="l"/>
              </a:tabLst>
            </a:pPr>
            <a:r>
              <a:rPr lang="en-US" dirty="0" smtClean="0">
                <a:latin typeface="Times New Roman"/>
                <a:ea typeface="Times New Roman"/>
                <a:cs typeface="+mj-cs"/>
              </a:rPr>
              <a:t>5- temporary </a:t>
            </a:r>
            <a:r>
              <a:rPr lang="en-US" dirty="0">
                <a:latin typeface="Times New Roman"/>
                <a:ea typeface="Times New Roman"/>
                <a:cs typeface="+mj-cs"/>
              </a:rPr>
              <a:t>ringing in the ears</a:t>
            </a:r>
            <a:endParaRPr lang="en-US" sz="2000" dirty="0">
              <a:ea typeface="Calibri"/>
              <a:cs typeface="+mj-cs"/>
            </a:endParaRPr>
          </a:p>
          <a:p>
            <a:pPr marL="0" lvl="0" indent="0" algn="l" rtl="0">
              <a:buSzPts val="1000"/>
              <a:buNone/>
              <a:tabLst>
                <a:tab pos="457200" algn="l"/>
              </a:tabLst>
            </a:pPr>
            <a:r>
              <a:rPr lang="en-US" dirty="0" smtClean="0">
                <a:latin typeface="Times New Roman"/>
                <a:ea typeface="Times New Roman"/>
                <a:cs typeface="+mj-cs"/>
              </a:rPr>
              <a:t>6- a </a:t>
            </a:r>
            <a:r>
              <a:rPr lang="en-US" dirty="0">
                <a:latin typeface="Times New Roman"/>
                <a:ea typeface="Times New Roman"/>
                <a:cs typeface="+mj-cs"/>
              </a:rPr>
              <a:t>loss of consciousness</a:t>
            </a:r>
            <a:endParaRPr lang="en-US" sz="2000" dirty="0">
              <a:ea typeface="Calibri"/>
              <a:cs typeface="+mj-cs"/>
            </a:endParaRPr>
          </a:p>
          <a:p>
            <a:pPr marL="0" lvl="0" indent="0" algn="l" rtl="0">
              <a:spcAft>
                <a:spcPts val="1000"/>
              </a:spcAft>
              <a:buSzPts val="1000"/>
              <a:buNone/>
              <a:tabLst>
                <a:tab pos="457200" algn="l"/>
              </a:tabLst>
            </a:pPr>
            <a:r>
              <a:rPr lang="en-US" dirty="0" smtClean="0">
                <a:latin typeface="Times New Roman"/>
                <a:ea typeface="Times New Roman"/>
                <a:cs typeface="+mj-cs"/>
              </a:rPr>
              <a:t>7- seizures</a:t>
            </a:r>
            <a:endParaRPr lang="en-US" sz="2000" dirty="0">
              <a:ea typeface="Calibri"/>
              <a:cs typeface="+mj-cs"/>
            </a:endParaRPr>
          </a:p>
        </p:txBody>
      </p:sp>
      <p:pic>
        <p:nvPicPr>
          <p:cNvPr id="3074"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4" y="1052736"/>
            <a:ext cx="2045593" cy="18002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264" y="2872206"/>
            <a:ext cx="2045593" cy="149289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g\Desktop\imag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4403271"/>
            <a:ext cx="2045593"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6805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Autofit/>
          </a:bodyPr>
          <a:lstStyle/>
          <a:p>
            <a:pPr marL="0" lvl="0" indent="0" algn="l" rtl="0">
              <a:spcAft>
                <a:spcPts val="1000"/>
              </a:spcAft>
              <a:buSzPts val="1000"/>
              <a:buNone/>
              <a:tabLst>
                <a:tab pos="457200" algn="l"/>
              </a:tabLst>
            </a:pPr>
            <a:r>
              <a:rPr lang="en-US" sz="2800" dirty="0" smtClean="0">
                <a:latin typeface="Times New Roman"/>
                <a:ea typeface="Times New Roman"/>
                <a:cs typeface="Arial"/>
              </a:rPr>
              <a:t>7. vomiting</a:t>
            </a:r>
            <a:endParaRPr lang="en-US" sz="2000" dirty="0">
              <a:ea typeface="Calibri"/>
              <a:cs typeface="Arial"/>
            </a:endParaRPr>
          </a:p>
          <a:p>
            <a:pPr marL="0" lvl="0" indent="0" algn="l" rtl="0">
              <a:spcAft>
                <a:spcPts val="1000"/>
              </a:spcAft>
              <a:buSzPts val="1000"/>
              <a:buNone/>
              <a:tabLst>
                <a:tab pos="457200" algn="l"/>
              </a:tabLst>
            </a:pPr>
            <a:r>
              <a:rPr lang="en-US" sz="2800" dirty="0" smtClean="0">
                <a:latin typeface="Times New Roman"/>
                <a:ea typeface="Times New Roman"/>
                <a:cs typeface="Arial"/>
              </a:rPr>
              <a:t>8. balance </a:t>
            </a:r>
            <a:r>
              <a:rPr lang="en-US" sz="2800" dirty="0">
                <a:latin typeface="Times New Roman"/>
                <a:ea typeface="Times New Roman"/>
                <a:cs typeface="Arial"/>
              </a:rPr>
              <a:t>or coordination problems</a:t>
            </a:r>
            <a:endParaRPr lang="en-US" sz="2000" dirty="0">
              <a:ea typeface="Calibri"/>
              <a:cs typeface="Arial"/>
            </a:endParaRPr>
          </a:p>
          <a:p>
            <a:pPr marL="0" lvl="0" indent="0" algn="l" rtl="0">
              <a:spcAft>
                <a:spcPts val="1000"/>
              </a:spcAft>
              <a:buSzPts val="1000"/>
              <a:buNone/>
              <a:tabLst>
                <a:tab pos="457200" algn="l"/>
              </a:tabLst>
            </a:pPr>
            <a:r>
              <a:rPr lang="en-US" sz="2800" dirty="0" smtClean="0">
                <a:latin typeface="Times New Roman"/>
                <a:ea typeface="Times New Roman"/>
                <a:cs typeface="Arial"/>
              </a:rPr>
              <a:t>9. serious disorientation </a:t>
            </a:r>
          </a:p>
          <a:p>
            <a:pPr marL="0" lvl="0" indent="0" algn="l" rtl="0">
              <a:spcAft>
                <a:spcPts val="1000"/>
              </a:spcAft>
              <a:buSzPts val="1000"/>
              <a:buNone/>
              <a:tabLst>
                <a:tab pos="457200" algn="l"/>
              </a:tabLst>
            </a:pPr>
            <a:r>
              <a:rPr lang="en-US" sz="2800" dirty="0" smtClean="0">
                <a:latin typeface="Times New Roman"/>
                <a:ea typeface="Times New Roman"/>
                <a:cs typeface="Arial"/>
              </a:rPr>
              <a:t>10. an </a:t>
            </a:r>
            <a:r>
              <a:rPr lang="en-US" sz="2800" dirty="0">
                <a:latin typeface="Times New Roman"/>
                <a:ea typeface="Times New Roman"/>
                <a:cs typeface="Arial"/>
              </a:rPr>
              <a:t>inability to focus the eyes</a:t>
            </a:r>
            <a:endParaRPr lang="en-US" sz="2000" dirty="0">
              <a:ea typeface="Calibri"/>
              <a:cs typeface="Arial"/>
            </a:endParaRPr>
          </a:p>
          <a:p>
            <a:pPr marL="0" lvl="0" indent="0" algn="l" rtl="0">
              <a:spcAft>
                <a:spcPts val="1000"/>
              </a:spcAft>
              <a:buSzPts val="1000"/>
              <a:buNone/>
              <a:tabLst>
                <a:tab pos="457200" algn="l"/>
              </a:tabLst>
            </a:pPr>
            <a:r>
              <a:rPr lang="en-US" sz="2800" dirty="0" smtClean="0">
                <a:latin typeface="Times New Roman"/>
                <a:ea typeface="Times New Roman"/>
                <a:cs typeface="Arial"/>
              </a:rPr>
              <a:t>11. abnormal </a:t>
            </a:r>
            <a:r>
              <a:rPr lang="en-US" sz="2800" dirty="0">
                <a:latin typeface="Times New Roman"/>
                <a:ea typeface="Times New Roman"/>
                <a:cs typeface="Arial"/>
              </a:rPr>
              <a:t>eye </a:t>
            </a:r>
            <a:r>
              <a:rPr lang="en-US" sz="2800" dirty="0" smtClean="0">
                <a:latin typeface="Times New Roman"/>
                <a:ea typeface="Times New Roman"/>
                <a:cs typeface="Arial"/>
              </a:rPr>
              <a:t>movements</a:t>
            </a:r>
            <a:endParaRPr lang="en-US" sz="2000" dirty="0">
              <a:ea typeface="Calibri"/>
              <a:cs typeface="Arial"/>
            </a:endParaRPr>
          </a:p>
          <a:p>
            <a:pPr marL="0" lvl="0" indent="0" algn="l" rtl="0">
              <a:spcAft>
                <a:spcPts val="1000"/>
              </a:spcAft>
              <a:buSzPts val="1000"/>
              <a:buNone/>
              <a:tabLst>
                <a:tab pos="457200" algn="l"/>
              </a:tabLst>
            </a:pPr>
            <a:r>
              <a:rPr lang="en-US" sz="2800" dirty="0" smtClean="0">
                <a:latin typeface="Times New Roman"/>
                <a:ea typeface="Times New Roman"/>
                <a:cs typeface="Arial"/>
              </a:rPr>
              <a:t>12. a </a:t>
            </a:r>
            <a:r>
              <a:rPr lang="en-US" sz="2800" dirty="0">
                <a:latin typeface="Times New Roman"/>
                <a:ea typeface="Times New Roman"/>
                <a:cs typeface="Arial"/>
              </a:rPr>
              <a:t>loss of muscle control</a:t>
            </a:r>
            <a:endParaRPr lang="en-US" sz="2000" dirty="0">
              <a:ea typeface="Calibri"/>
              <a:cs typeface="Arial"/>
            </a:endParaRPr>
          </a:p>
          <a:p>
            <a:pPr marL="0" lvl="0" indent="0" algn="l" rtl="0">
              <a:spcAft>
                <a:spcPts val="1000"/>
              </a:spcAft>
              <a:buSzPts val="1000"/>
              <a:buNone/>
              <a:tabLst>
                <a:tab pos="457200" algn="l"/>
              </a:tabLst>
            </a:pPr>
            <a:r>
              <a:rPr lang="en-US" sz="2800" dirty="0" smtClean="0">
                <a:latin typeface="Times New Roman"/>
                <a:ea typeface="Times New Roman"/>
                <a:cs typeface="Arial"/>
              </a:rPr>
              <a:t>13. a </a:t>
            </a:r>
            <a:r>
              <a:rPr lang="en-US" sz="2800" dirty="0">
                <a:latin typeface="Times New Roman"/>
                <a:ea typeface="Times New Roman"/>
                <a:cs typeface="Arial"/>
              </a:rPr>
              <a:t>persistent or worsening headache</a:t>
            </a:r>
            <a:endParaRPr lang="en-US" sz="2000" dirty="0">
              <a:ea typeface="Calibri"/>
              <a:cs typeface="Arial"/>
            </a:endParaRPr>
          </a:p>
          <a:p>
            <a:pPr marL="0" lvl="0" indent="0" algn="l" rtl="0">
              <a:spcAft>
                <a:spcPts val="1000"/>
              </a:spcAft>
              <a:buSzPts val="1000"/>
              <a:buNone/>
              <a:tabLst>
                <a:tab pos="457200" algn="l"/>
              </a:tabLst>
            </a:pPr>
            <a:r>
              <a:rPr lang="en-US" sz="2800" dirty="0" smtClean="0">
                <a:latin typeface="Times New Roman"/>
                <a:ea typeface="Times New Roman"/>
                <a:cs typeface="Arial"/>
              </a:rPr>
              <a:t>14. memory </a:t>
            </a:r>
            <a:r>
              <a:rPr lang="en-US" sz="2800" dirty="0">
                <a:latin typeface="Times New Roman"/>
                <a:ea typeface="Times New Roman"/>
                <a:cs typeface="Arial"/>
              </a:rPr>
              <a:t>loss</a:t>
            </a:r>
            <a:endParaRPr lang="en-US" sz="2000" dirty="0">
              <a:ea typeface="Calibri"/>
              <a:cs typeface="Arial"/>
            </a:endParaRPr>
          </a:p>
          <a:p>
            <a:pPr marL="0" lvl="0" indent="0" algn="l" rtl="0">
              <a:buSzPts val="1000"/>
              <a:buNone/>
              <a:tabLst>
                <a:tab pos="457200" algn="l"/>
              </a:tabLst>
            </a:pPr>
            <a:r>
              <a:rPr lang="en-US" sz="2800" dirty="0" smtClean="0">
                <a:latin typeface="Times New Roman"/>
                <a:ea typeface="Times New Roman"/>
                <a:cs typeface="Arial"/>
              </a:rPr>
              <a:t>15. changes </a:t>
            </a:r>
            <a:r>
              <a:rPr lang="en-US" sz="2800" dirty="0">
                <a:latin typeface="Times New Roman"/>
                <a:ea typeface="Times New Roman"/>
                <a:cs typeface="Arial"/>
              </a:rPr>
              <a:t>in mood</a:t>
            </a:r>
            <a:endParaRPr lang="en-US" sz="2000" dirty="0">
              <a:ea typeface="Calibri"/>
              <a:cs typeface="Arial"/>
            </a:endParaRPr>
          </a:p>
        </p:txBody>
      </p:sp>
      <p:pic>
        <p:nvPicPr>
          <p:cNvPr id="4098"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7" y="332655"/>
            <a:ext cx="2808312" cy="300330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7" y="3335964"/>
            <a:ext cx="2808312" cy="3261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1859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u="sng" dirty="0">
                <a:latin typeface="Times New Roman"/>
                <a:ea typeface="Times New Roman"/>
                <a:cs typeface="Arial"/>
              </a:rPr>
              <a:t>Diagnosis test for head </a:t>
            </a:r>
            <a:r>
              <a:rPr lang="en-US" b="1" u="sng" dirty="0" smtClean="0">
                <a:latin typeface="Times New Roman"/>
                <a:ea typeface="Times New Roman"/>
                <a:cs typeface="Arial"/>
              </a:rPr>
              <a:t>injury</a:t>
            </a:r>
            <a:endParaRPr lang="ar-IQ" dirty="0"/>
          </a:p>
        </p:txBody>
      </p:sp>
      <p:sp>
        <p:nvSpPr>
          <p:cNvPr id="3" name="Content Placeholder 2"/>
          <p:cNvSpPr>
            <a:spLocks noGrp="1"/>
          </p:cNvSpPr>
          <p:nvPr>
            <p:ph idx="1"/>
          </p:nvPr>
        </p:nvSpPr>
        <p:spPr/>
        <p:txBody>
          <a:bodyPr>
            <a:normAutofit fontScale="92500" lnSpcReduction="10000"/>
          </a:bodyPr>
          <a:lstStyle/>
          <a:p>
            <a:pPr lvl="0" algn="l" rtl="0">
              <a:lnSpc>
                <a:spcPct val="150000"/>
              </a:lnSpc>
              <a:buFont typeface="+mj-lt"/>
              <a:buAutoNum type="arabicPeriod"/>
            </a:pPr>
            <a:r>
              <a:rPr lang="en-US" dirty="0" smtClean="0">
                <a:latin typeface="Times New Roman"/>
                <a:ea typeface="Times New Roman"/>
                <a:cs typeface="Arial"/>
              </a:rPr>
              <a:t>clinical </a:t>
            </a:r>
            <a:r>
              <a:rPr lang="en-US" dirty="0">
                <a:latin typeface="Times New Roman"/>
                <a:ea typeface="Times New Roman"/>
                <a:cs typeface="Arial"/>
              </a:rPr>
              <a:t>feature</a:t>
            </a:r>
            <a:endParaRPr lang="en-US" sz="2400" dirty="0">
              <a:ea typeface="Calibri"/>
              <a:cs typeface="Arial"/>
            </a:endParaRPr>
          </a:p>
          <a:p>
            <a:pPr lvl="0" algn="l" rtl="0">
              <a:lnSpc>
                <a:spcPct val="150000"/>
              </a:lnSpc>
              <a:buFont typeface="+mj-lt"/>
              <a:buAutoNum type="arabicPeriod"/>
            </a:pPr>
            <a:r>
              <a:rPr lang="en-US" dirty="0">
                <a:latin typeface="Times New Roman"/>
                <a:ea typeface="Times New Roman"/>
                <a:cs typeface="Arial"/>
              </a:rPr>
              <a:t>physical examination</a:t>
            </a:r>
            <a:endParaRPr lang="en-US" sz="2400" dirty="0">
              <a:ea typeface="Calibri"/>
              <a:cs typeface="Arial"/>
            </a:endParaRPr>
          </a:p>
          <a:p>
            <a:pPr lvl="0" algn="l" rtl="0">
              <a:lnSpc>
                <a:spcPct val="150000"/>
              </a:lnSpc>
              <a:buFont typeface="+mj-lt"/>
              <a:buAutoNum type="arabicPeriod"/>
            </a:pPr>
            <a:r>
              <a:rPr lang="en-US" dirty="0">
                <a:latin typeface="Times New Roman"/>
                <a:ea typeface="Times New Roman"/>
                <a:cs typeface="Arial"/>
              </a:rPr>
              <a:t>laboratory study </a:t>
            </a:r>
            <a:r>
              <a:rPr lang="en-US" dirty="0" smtClean="0">
                <a:latin typeface="Times New Roman"/>
                <a:ea typeface="Times New Roman"/>
                <a:cs typeface="Arial"/>
              </a:rPr>
              <a:t>e.g. blood </a:t>
            </a:r>
            <a:r>
              <a:rPr lang="en-US" dirty="0">
                <a:latin typeface="Times New Roman"/>
                <a:ea typeface="Times New Roman"/>
                <a:cs typeface="Arial"/>
              </a:rPr>
              <a:t>test</a:t>
            </a:r>
            <a:endParaRPr lang="en-US" sz="2400" dirty="0">
              <a:ea typeface="Calibri"/>
              <a:cs typeface="Arial"/>
            </a:endParaRPr>
          </a:p>
          <a:p>
            <a:pPr lvl="0" algn="l" rtl="0">
              <a:lnSpc>
                <a:spcPct val="150000"/>
              </a:lnSpc>
              <a:buFont typeface="+mj-lt"/>
              <a:buAutoNum type="arabicPeriod"/>
            </a:pPr>
            <a:r>
              <a:rPr lang="en-US" dirty="0">
                <a:latin typeface="Times New Roman"/>
                <a:ea typeface="Times New Roman"/>
                <a:cs typeface="Arial"/>
              </a:rPr>
              <a:t>head X-ray</a:t>
            </a:r>
            <a:endParaRPr lang="en-US" sz="2400" dirty="0">
              <a:ea typeface="Calibri"/>
              <a:cs typeface="Arial"/>
            </a:endParaRPr>
          </a:p>
          <a:p>
            <a:pPr lvl="0" algn="l" rtl="0">
              <a:lnSpc>
                <a:spcPct val="150000"/>
              </a:lnSpc>
              <a:buFont typeface="+mj-lt"/>
              <a:buAutoNum type="arabicPeriod"/>
            </a:pPr>
            <a:r>
              <a:rPr lang="en-US" dirty="0">
                <a:latin typeface="Times New Roman"/>
                <a:ea typeface="Times New Roman"/>
                <a:cs typeface="Arial"/>
              </a:rPr>
              <a:t>CT –SCAN</a:t>
            </a:r>
            <a:endParaRPr lang="en-US" sz="2400" dirty="0">
              <a:ea typeface="Calibri"/>
              <a:cs typeface="Arial"/>
            </a:endParaRPr>
          </a:p>
          <a:p>
            <a:pPr lvl="0" algn="l" rtl="0">
              <a:lnSpc>
                <a:spcPct val="150000"/>
              </a:lnSpc>
              <a:buFont typeface="+mj-lt"/>
              <a:buAutoNum type="arabicPeriod"/>
            </a:pPr>
            <a:r>
              <a:rPr lang="en-US" dirty="0">
                <a:latin typeface="Times New Roman"/>
                <a:ea typeface="Times New Roman"/>
                <a:cs typeface="Arial"/>
              </a:rPr>
              <a:t>MRI</a:t>
            </a:r>
            <a:endParaRPr lang="en-US" sz="2400" dirty="0">
              <a:ea typeface="Calibri"/>
              <a:cs typeface="Arial"/>
            </a:endParaRPr>
          </a:p>
        </p:txBody>
      </p:sp>
      <p:pic>
        <p:nvPicPr>
          <p:cNvPr id="5123" name="Picture 3"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1340768"/>
            <a:ext cx="2952328" cy="5040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0098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u="sng" dirty="0">
                <a:latin typeface="Times New Roman"/>
                <a:ea typeface="Times New Roman"/>
                <a:cs typeface="Arial"/>
              </a:rPr>
              <a:t>Management of head </a:t>
            </a:r>
            <a:r>
              <a:rPr lang="en-US" b="1" u="sng" dirty="0" smtClean="0">
                <a:latin typeface="Times New Roman"/>
                <a:ea typeface="Times New Roman"/>
                <a:cs typeface="Arial"/>
              </a:rPr>
              <a:t>injuries</a:t>
            </a:r>
            <a:endParaRPr lang="ar-IQ" dirty="0"/>
          </a:p>
        </p:txBody>
      </p:sp>
      <p:sp>
        <p:nvSpPr>
          <p:cNvPr id="3" name="Content Placeholder 2"/>
          <p:cNvSpPr>
            <a:spLocks noGrp="1"/>
          </p:cNvSpPr>
          <p:nvPr>
            <p:ph idx="1"/>
          </p:nvPr>
        </p:nvSpPr>
        <p:spPr/>
        <p:txBody>
          <a:bodyPr>
            <a:normAutofit fontScale="85000" lnSpcReduction="20000"/>
          </a:bodyPr>
          <a:lstStyle/>
          <a:p>
            <a:pPr lvl="0" algn="l" rtl="0">
              <a:lnSpc>
                <a:spcPct val="150000"/>
              </a:lnSpc>
              <a:buFont typeface="+mj-lt"/>
              <a:buAutoNum type="alphaUcPeriod"/>
            </a:pPr>
            <a:r>
              <a:rPr lang="en-US" b="1" dirty="0" smtClean="0">
                <a:latin typeface="Times New Roman"/>
                <a:ea typeface="Times New Roman"/>
                <a:cs typeface="Arial"/>
              </a:rPr>
              <a:t> </a:t>
            </a:r>
            <a:r>
              <a:rPr lang="en-US" b="1" u="sng" dirty="0" smtClean="0">
                <a:latin typeface="Times New Roman"/>
                <a:ea typeface="Times New Roman"/>
                <a:cs typeface="Arial"/>
              </a:rPr>
              <a:t>Medicine treatment</a:t>
            </a:r>
            <a:endParaRPr lang="en-US" sz="2400" dirty="0" smtClean="0">
              <a:ea typeface="Times New Roman"/>
              <a:cs typeface="Arial"/>
            </a:endParaRPr>
          </a:p>
          <a:p>
            <a:pPr marL="0" lvl="0" indent="0" algn="just" rtl="0">
              <a:lnSpc>
                <a:spcPct val="170000"/>
              </a:lnSpc>
              <a:buNone/>
            </a:pPr>
            <a:r>
              <a:rPr lang="en-US" sz="3600" b="1" dirty="0" smtClean="0">
                <a:latin typeface="Times New Roman"/>
                <a:ea typeface="Times New Roman"/>
                <a:cs typeface="Arial"/>
              </a:rPr>
              <a:t> 1. </a:t>
            </a:r>
            <a:r>
              <a:rPr lang="en-US" b="1" dirty="0" smtClean="0">
                <a:latin typeface="Times New Roman"/>
                <a:ea typeface="Times New Roman"/>
                <a:cs typeface="Arial"/>
              </a:rPr>
              <a:t>Mild injury</a:t>
            </a:r>
            <a:r>
              <a:rPr lang="en-US" sz="2000" dirty="0" smtClean="0">
                <a:ea typeface="Times New Roman"/>
                <a:cs typeface="Arial"/>
              </a:rPr>
              <a:t>  </a:t>
            </a:r>
            <a:r>
              <a:rPr lang="en-US" dirty="0" smtClean="0">
                <a:latin typeface="Times New Roman"/>
                <a:ea typeface="Times New Roman"/>
                <a:cs typeface="Arial"/>
              </a:rPr>
              <a:t>Mild </a:t>
            </a:r>
            <a:r>
              <a:rPr lang="en-US" dirty="0">
                <a:latin typeface="Times New Roman"/>
                <a:ea typeface="Times New Roman"/>
                <a:cs typeface="Arial"/>
              </a:rPr>
              <a:t>traumatic head injuries usually require no treatment other than rest and over-the-counter pain relievers to treat a headache. A person with a mild traumatic head injury usually needs to be monitored closely at home for any persistent, worsening or new symptoms. </a:t>
            </a:r>
            <a:endParaRPr lang="en-US" sz="2400" dirty="0">
              <a:ea typeface="Calibri"/>
              <a:cs typeface="Arial"/>
            </a:endParaRPr>
          </a:p>
        </p:txBody>
      </p:sp>
    </p:spTree>
    <p:extLst>
      <p:ext uri="{BB962C8B-B14F-4D97-AF65-F5344CB8AC3E}">
        <p14:creationId xmlns:p14="http://schemas.microsoft.com/office/powerpoint/2010/main" val="32989614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332656"/>
            <a:ext cx="8435280" cy="6192688"/>
          </a:xfrm>
        </p:spPr>
        <p:txBody>
          <a:bodyPr>
            <a:normAutofit/>
          </a:bodyPr>
          <a:lstStyle/>
          <a:p>
            <a:pPr marL="0" indent="0" algn="just" rtl="0">
              <a:lnSpc>
                <a:spcPct val="150000"/>
              </a:lnSpc>
              <a:buNone/>
            </a:pPr>
            <a:r>
              <a:rPr lang="en-US" dirty="0" smtClean="0">
                <a:latin typeface="Times New Roman"/>
                <a:ea typeface="Times New Roman"/>
              </a:rPr>
              <a:t>2. </a:t>
            </a:r>
            <a:r>
              <a:rPr lang="en-US" b="1" dirty="0" smtClean="0">
                <a:latin typeface="Times New Roman"/>
                <a:ea typeface="Times New Roman"/>
                <a:cs typeface="Arial"/>
              </a:rPr>
              <a:t>Immediate </a:t>
            </a:r>
            <a:r>
              <a:rPr lang="en-US" b="1" dirty="0" smtClean="0">
                <a:latin typeface="Times New Roman"/>
                <a:ea typeface="Times New Roman"/>
              </a:rPr>
              <a:t>Emergency care:-  </a:t>
            </a:r>
            <a:r>
              <a:rPr lang="en-US" sz="2800" dirty="0" smtClean="0">
                <a:latin typeface="Times New Roman"/>
                <a:ea typeface="Times New Roman"/>
              </a:rPr>
              <a:t>for moderate to severe traumatic head injuries focuses on making sure the person has an adequate oxygen and blood supply, maintaining blood pressure, and preventing any further injury to neck. People with severe injuries may also have other injuries that need to be addressed</a:t>
            </a:r>
            <a:endParaRPr lang="ar-IQ" sz="2800" dirty="0"/>
          </a:p>
        </p:txBody>
      </p:sp>
      <p:pic>
        <p:nvPicPr>
          <p:cNvPr id="6147" name="Picture 3"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293096"/>
            <a:ext cx="4464496" cy="237626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4293096"/>
            <a:ext cx="3960440"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373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548680"/>
            <a:ext cx="8435280" cy="6120680"/>
          </a:xfrm>
        </p:spPr>
        <p:txBody>
          <a:bodyPr>
            <a:normAutofit fontScale="55000" lnSpcReduction="20000"/>
          </a:bodyPr>
          <a:lstStyle/>
          <a:p>
            <a:pPr marL="0" lvl="0" indent="0" algn="l" rtl="0">
              <a:lnSpc>
                <a:spcPct val="170000"/>
              </a:lnSpc>
              <a:buNone/>
            </a:pPr>
            <a:r>
              <a:rPr lang="en-US" b="1" dirty="0" smtClean="0">
                <a:cs typeface="+mj-cs"/>
              </a:rPr>
              <a:t>B</a:t>
            </a:r>
            <a:r>
              <a:rPr lang="en-US" sz="4000" b="1" dirty="0" smtClean="0">
                <a:cs typeface="+mj-cs"/>
              </a:rPr>
              <a:t>.  </a:t>
            </a:r>
            <a:r>
              <a:rPr lang="en-US" sz="4000" b="1" u="sng" dirty="0" smtClean="0">
                <a:cs typeface="+mj-cs"/>
              </a:rPr>
              <a:t>Medications</a:t>
            </a:r>
            <a:r>
              <a:rPr lang="en-US" sz="4000" b="1" u="sng" dirty="0">
                <a:cs typeface="+mj-cs"/>
              </a:rPr>
              <a:t>: </a:t>
            </a:r>
            <a:r>
              <a:rPr lang="en-US" sz="4000" dirty="0">
                <a:cs typeface="+mj-cs"/>
              </a:rPr>
              <a:t>use medications to limit secondary damage to the brain immediately after an injury may include:</a:t>
            </a:r>
          </a:p>
          <a:p>
            <a:pPr lvl="0" algn="just" rtl="0">
              <a:lnSpc>
                <a:spcPct val="170000"/>
              </a:lnSpc>
            </a:pPr>
            <a:r>
              <a:rPr lang="en-US" sz="4000" b="1" dirty="0">
                <a:cs typeface="+mj-cs"/>
              </a:rPr>
              <a:t>Diuretics.</a:t>
            </a:r>
            <a:r>
              <a:rPr lang="en-US" sz="4000" dirty="0">
                <a:cs typeface="+mj-cs"/>
              </a:rPr>
              <a:t> These drugs reduce the amount of fluid in tissues and increase urine output. Diuretics, given intravenously to people with traumatic brain injury, help reduce pressure inside the brain.</a:t>
            </a:r>
          </a:p>
          <a:p>
            <a:pPr lvl="0" algn="just" rtl="0">
              <a:lnSpc>
                <a:spcPct val="170000"/>
              </a:lnSpc>
            </a:pPr>
            <a:r>
              <a:rPr lang="en-US" sz="4000" b="1" dirty="0">
                <a:cs typeface="+mj-cs"/>
              </a:rPr>
              <a:t>Anti-seizure drugs.</a:t>
            </a:r>
            <a:r>
              <a:rPr lang="en-US" sz="4000" dirty="0">
                <a:cs typeface="+mj-cs"/>
              </a:rPr>
              <a:t> People who've had a moderate to severe traumatic brain injury are at risk of having seizures during the first week after their injury. An anti-seizure drug may be given during the first week to avoid any additional brain damage that might be caused by a seizure. Additional anti-seizure treatments are used only if seizures occur</a:t>
            </a:r>
            <a:r>
              <a:rPr lang="en-US" sz="4000" dirty="0" smtClean="0">
                <a:cs typeface="+mj-cs"/>
              </a:rPr>
              <a:t>.</a:t>
            </a:r>
            <a:endParaRPr lang="en-US" sz="4000" dirty="0">
              <a:cs typeface="+mj-cs"/>
            </a:endParaRPr>
          </a:p>
        </p:txBody>
      </p:sp>
    </p:spTree>
    <p:extLst>
      <p:ext uri="{BB962C8B-B14F-4D97-AF65-F5344CB8AC3E}">
        <p14:creationId xmlns:p14="http://schemas.microsoft.com/office/powerpoint/2010/main" val="2522919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5266928" cy="5505475"/>
          </a:xfrm>
        </p:spPr>
        <p:txBody>
          <a:bodyPr>
            <a:normAutofit fontScale="92500" lnSpcReduction="10000"/>
          </a:bodyPr>
          <a:lstStyle/>
          <a:p>
            <a:pPr marL="0" lvl="0" indent="0" algn="just" rtl="0">
              <a:lnSpc>
                <a:spcPct val="150000"/>
              </a:lnSpc>
              <a:buNone/>
            </a:pPr>
            <a:r>
              <a:rPr lang="en-US" b="1" dirty="0" smtClean="0"/>
              <a:t>. Coma-inducing </a:t>
            </a:r>
            <a:r>
              <a:rPr lang="en-US" b="1" dirty="0"/>
              <a:t>drugs.</a:t>
            </a:r>
            <a:r>
              <a:rPr lang="en-US" dirty="0"/>
              <a:t> </a:t>
            </a:r>
            <a:endParaRPr lang="en-US" dirty="0" smtClean="0"/>
          </a:p>
          <a:p>
            <a:pPr marL="0" lvl="0" indent="0" algn="just" rtl="0">
              <a:lnSpc>
                <a:spcPct val="150000"/>
              </a:lnSpc>
              <a:buNone/>
            </a:pPr>
            <a:r>
              <a:rPr lang="en-US" sz="2800" dirty="0" smtClean="0">
                <a:cs typeface="+mj-cs"/>
              </a:rPr>
              <a:t>Use </a:t>
            </a:r>
            <a:r>
              <a:rPr lang="en-US" sz="2800" dirty="0">
                <a:cs typeface="+mj-cs"/>
              </a:rPr>
              <a:t>drugs to put people into temporary comas because a comatose brain needs less oxygen to function. This is especially helpful if blood vessels, compressed by increased pressure in the brain, are unable to deliver the usual amount of nutrients and oxygen to brain cells.</a:t>
            </a:r>
          </a:p>
          <a:p>
            <a:pPr marL="0" indent="0" algn="l" rtl="0">
              <a:buNone/>
            </a:pPr>
            <a:endParaRPr lang="ar-IQ" dirty="0"/>
          </a:p>
        </p:txBody>
      </p:sp>
      <p:pic>
        <p:nvPicPr>
          <p:cNvPr id="7170"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1052736"/>
            <a:ext cx="2907407" cy="5544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0041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6192688"/>
          </a:xfrm>
        </p:spPr>
        <p:txBody>
          <a:bodyPr>
            <a:normAutofit fontScale="70000" lnSpcReduction="20000"/>
          </a:bodyPr>
          <a:lstStyle/>
          <a:p>
            <a:pPr marL="0" lvl="0" indent="0" algn="just" rtl="0">
              <a:lnSpc>
                <a:spcPct val="150000"/>
              </a:lnSpc>
              <a:buNone/>
            </a:pPr>
            <a:r>
              <a:rPr lang="en-US" b="1" dirty="0" smtClean="0">
                <a:latin typeface="Times New Roman"/>
                <a:ea typeface="Times New Roman"/>
                <a:cs typeface="Arial"/>
              </a:rPr>
              <a:t>C. </a:t>
            </a:r>
            <a:r>
              <a:rPr lang="en-US" b="1" u="sng" dirty="0" smtClean="0">
                <a:latin typeface="Times New Roman"/>
                <a:ea typeface="Times New Roman"/>
                <a:cs typeface="Arial"/>
              </a:rPr>
              <a:t>Surgery</a:t>
            </a:r>
            <a:r>
              <a:rPr lang="en-US" dirty="0">
                <a:latin typeface="Times New Roman"/>
                <a:ea typeface="Times New Roman"/>
                <a:cs typeface="Arial"/>
              </a:rPr>
              <a:t>: Emergency surgery may be needed to minimize additional damage to brain tissues. Surgery may be used to address the following problems</a:t>
            </a:r>
            <a:endParaRPr lang="en-US" sz="2400" dirty="0">
              <a:ea typeface="Calibri"/>
              <a:cs typeface="Arial"/>
            </a:endParaRPr>
          </a:p>
          <a:p>
            <a:pPr lvl="0" algn="just" rtl="0">
              <a:lnSpc>
                <a:spcPct val="150000"/>
              </a:lnSpc>
              <a:buSzPts val="1000"/>
              <a:buFont typeface="Symbol"/>
              <a:buChar char=""/>
              <a:tabLst>
                <a:tab pos="180340" algn="l"/>
              </a:tabLst>
            </a:pPr>
            <a:r>
              <a:rPr lang="en-US" b="1" dirty="0">
                <a:latin typeface="Times New Roman"/>
                <a:ea typeface="Times New Roman"/>
                <a:cs typeface="Arial"/>
              </a:rPr>
              <a:t>Removing clotted blood (hematomas).</a:t>
            </a:r>
            <a:r>
              <a:rPr lang="en-US" dirty="0">
                <a:latin typeface="Times New Roman"/>
                <a:ea typeface="Times New Roman"/>
                <a:cs typeface="Arial"/>
              </a:rPr>
              <a:t> Bleeding outside or within the brain can result in a collection of clotted blood (hematoma) that puts pressure on the brain and damages brain tissue?</a:t>
            </a:r>
            <a:endParaRPr lang="en-US" sz="2400" dirty="0">
              <a:ea typeface="Calibri"/>
              <a:cs typeface="Arial"/>
            </a:endParaRPr>
          </a:p>
          <a:p>
            <a:pPr lvl="0" algn="just" rtl="0">
              <a:lnSpc>
                <a:spcPct val="150000"/>
              </a:lnSpc>
              <a:buSzPts val="1000"/>
              <a:buFont typeface="Symbol"/>
              <a:buChar char=""/>
              <a:tabLst>
                <a:tab pos="180340" algn="l"/>
              </a:tabLst>
            </a:pPr>
            <a:r>
              <a:rPr lang="en-US" b="1" dirty="0">
                <a:latin typeface="Times New Roman"/>
                <a:ea typeface="Times New Roman"/>
                <a:cs typeface="Arial"/>
              </a:rPr>
              <a:t>Repairing skull fractures.</a:t>
            </a:r>
            <a:r>
              <a:rPr lang="en-US" dirty="0">
                <a:latin typeface="Times New Roman"/>
                <a:ea typeface="Times New Roman"/>
                <a:cs typeface="Arial"/>
              </a:rPr>
              <a:t> Surgery may be needed to repair severe skull fractures or to remove pieces of skull in the brain.</a:t>
            </a:r>
            <a:endParaRPr lang="en-US" sz="2400" dirty="0">
              <a:ea typeface="Calibri"/>
              <a:cs typeface="Arial"/>
            </a:endParaRPr>
          </a:p>
          <a:p>
            <a:pPr lvl="0" algn="just" rtl="0">
              <a:lnSpc>
                <a:spcPct val="150000"/>
              </a:lnSpc>
              <a:buSzPts val="1000"/>
              <a:buFont typeface="Symbol"/>
              <a:buChar char=""/>
              <a:tabLst>
                <a:tab pos="180340" algn="l"/>
              </a:tabLst>
            </a:pPr>
            <a:r>
              <a:rPr lang="en-US" b="1" dirty="0">
                <a:latin typeface="Times New Roman"/>
                <a:ea typeface="Times New Roman"/>
                <a:cs typeface="Arial"/>
              </a:rPr>
              <a:t>Opening a window in the skull.</a:t>
            </a:r>
            <a:r>
              <a:rPr lang="en-US" dirty="0">
                <a:latin typeface="Times New Roman"/>
                <a:ea typeface="Times New Roman"/>
                <a:cs typeface="Arial"/>
              </a:rPr>
              <a:t> Surgery may be used to relieve pressure inside the skull by draining accumulated cerebral spinal fluid or creating a window in the skull that provides more room for swollen tissues.</a:t>
            </a:r>
            <a:endParaRPr lang="en-US" sz="2400" dirty="0">
              <a:ea typeface="Calibri"/>
              <a:cs typeface="Arial"/>
            </a:endParaRPr>
          </a:p>
        </p:txBody>
      </p:sp>
    </p:spTree>
    <p:extLst>
      <p:ext uri="{BB962C8B-B14F-4D97-AF65-F5344CB8AC3E}">
        <p14:creationId xmlns:p14="http://schemas.microsoft.com/office/powerpoint/2010/main" val="2022852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347864" y="451520"/>
            <a:ext cx="2448272" cy="817240"/>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2" name="Title 1"/>
          <p:cNvSpPr>
            <a:spLocks noGrp="1"/>
          </p:cNvSpPr>
          <p:nvPr>
            <p:ph type="title"/>
          </p:nvPr>
        </p:nvSpPr>
        <p:spPr/>
        <p:txBody>
          <a:bodyPr/>
          <a:lstStyle/>
          <a:p>
            <a:r>
              <a:rPr lang="en-US" dirty="0" smtClean="0"/>
              <a:t>Pertussis</a:t>
            </a:r>
            <a:endParaRPr lang="ar-IQ" dirty="0"/>
          </a:p>
        </p:txBody>
      </p:sp>
      <p:sp>
        <p:nvSpPr>
          <p:cNvPr id="3" name="Content Placeholder 2"/>
          <p:cNvSpPr>
            <a:spLocks noGrp="1"/>
          </p:cNvSpPr>
          <p:nvPr>
            <p:ph idx="1"/>
          </p:nvPr>
        </p:nvSpPr>
        <p:spPr>
          <a:xfrm>
            <a:off x="457200" y="1196752"/>
            <a:ext cx="5626968" cy="5661248"/>
          </a:xfrm>
        </p:spPr>
        <p:txBody>
          <a:bodyPr>
            <a:normAutofit fontScale="77500" lnSpcReduction="20000"/>
          </a:bodyPr>
          <a:lstStyle/>
          <a:p>
            <a:pPr marL="0" indent="0" algn="just" rtl="0">
              <a:lnSpc>
                <a:spcPct val="150000"/>
              </a:lnSpc>
              <a:spcAft>
                <a:spcPts val="0"/>
              </a:spcAft>
              <a:buNone/>
            </a:pPr>
            <a:r>
              <a:rPr lang="en-US" dirty="0">
                <a:latin typeface="Times New Roman"/>
                <a:ea typeface="Calibri"/>
                <a:cs typeface="Arial"/>
              </a:rPr>
              <a:t>(Also known as </a:t>
            </a:r>
            <a:r>
              <a:rPr lang="en-US" b="1" dirty="0">
                <a:latin typeface="Times New Roman"/>
                <a:ea typeface="Calibri"/>
                <a:cs typeface="Arial"/>
              </a:rPr>
              <a:t>whooping cough</a:t>
            </a:r>
            <a:r>
              <a:rPr lang="en-US" dirty="0">
                <a:latin typeface="Times New Roman"/>
                <a:ea typeface="Calibri"/>
                <a:cs typeface="Arial"/>
              </a:rPr>
              <a:t> or </a:t>
            </a:r>
            <a:r>
              <a:rPr lang="en-US" b="1" dirty="0">
                <a:latin typeface="Times New Roman"/>
                <a:ea typeface="Calibri"/>
                <a:cs typeface="Arial"/>
              </a:rPr>
              <a:t>100-day cough</a:t>
            </a:r>
            <a:r>
              <a:rPr lang="en-US" dirty="0">
                <a:latin typeface="Times New Roman"/>
                <a:ea typeface="Calibri"/>
                <a:cs typeface="Arial"/>
              </a:rPr>
              <a:t>) is a highly contagious bacterial disease. Initially, symptoms are usually similar to those of the common cold .This is then followed by weeks of severe coughing fits, following a fit of coughing, a high-pitched whoop sound or gasp may occur as the person breathes in. The coughing may last for 10 or more weeks</a:t>
            </a:r>
            <a:endParaRPr lang="en-US" sz="2400" dirty="0">
              <a:ea typeface="Calibri"/>
              <a:cs typeface="Arial"/>
            </a:endParaRPr>
          </a:p>
        </p:txBody>
      </p:sp>
      <p:pic>
        <p:nvPicPr>
          <p:cNvPr id="8194"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1412776"/>
            <a:ext cx="2736304" cy="2592288"/>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4005064"/>
            <a:ext cx="2736304"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030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u="sng" dirty="0">
                <a:latin typeface="Times New Roman"/>
                <a:ea typeface="Calibri"/>
                <a:cs typeface="Arial"/>
              </a:rPr>
              <a:t>Causes and Incubation period of </a:t>
            </a:r>
            <a:r>
              <a:rPr lang="en-US" b="1" u="sng" dirty="0" smtClean="0">
                <a:latin typeface="Times New Roman"/>
                <a:ea typeface="Calibri"/>
                <a:cs typeface="Arial"/>
              </a:rPr>
              <a:t>pertussis</a:t>
            </a:r>
            <a:endParaRPr lang="ar-IQ" dirty="0"/>
          </a:p>
        </p:txBody>
      </p:sp>
      <p:sp>
        <p:nvSpPr>
          <p:cNvPr id="3" name="Content Placeholder 2"/>
          <p:cNvSpPr>
            <a:spLocks noGrp="1"/>
          </p:cNvSpPr>
          <p:nvPr>
            <p:ph idx="1"/>
          </p:nvPr>
        </p:nvSpPr>
        <p:spPr>
          <a:xfrm>
            <a:off x="179512" y="1600200"/>
            <a:ext cx="5906035" cy="4525963"/>
          </a:xfrm>
        </p:spPr>
        <p:txBody>
          <a:bodyPr>
            <a:normAutofit fontScale="77500" lnSpcReduction="20000"/>
          </a:bodyPr>
          <a:lstStyle/>
          <a:p>
            <a:pPr lvl="0" algn="just" rtl="0">
              <a:lnSpc>
                <a:spcPct val="150000"/>
              </a:lnSpc>
              <a:buFont typeface="Symbol"/>
              <a:buChar char=""/>
            </a:pPr>
            <a:r>
              <a:rPr lang="en-US" dirty="0" smtClean="0">
                <a:latin typeface="Times New Roman"/>
                <a:ea typeface="Calibri"/>
                <a:cs typeface="+mj-cs"/>
              </a:rPr>
              <a:t>The </a:t>
            </a:r>
            <a:r>
              <a:rPr lang="en-US" dirty="0">
                <a:latin typeface="Times New Roman"/>
                <a:ea typeface="Calibri"/>
                <a:cs typeface="+mj-cs"/>
              </a:rPr>
              <a:t>time between exposure and the development of symptoms is on average 7–14 days (range 6–20 days), rarely as long as 42 days. </a:t>
            </a:r>
            <a:endParaRPr lang="en-US" sz="2400" dirty="0">
              <a:ea typeface="Calibri"/>
              <a:cs typeface="+mj-cs"/>
            </a:endParaRPr>
          </a:p>
          <a:p>
            <a:pPr lvl="0" algn="just" rtl="0">
              <a:lnSpc>
                <a:spcPct val="150000"/>
              </a:lnSpc>
              <a:buFont typeface="Symbol"/>
              <a:buChar char=""/>
            </a:pPr>
            <a:r>
              <a:rPr lang="en-US" dirty="0">
                <a:latin typeface="Times New Roman"/>
                <a:ea typeface="Calibri"/>
                <a:cs typeface="+mj-cs"/>
              </a:rPr>
              <a:t>Pertussis is caused by the bacterium </a:t>
            </a:r>
            <a:r>
              <a:rPr lang="en-US" i="1" dirty="0" err="1">
                <a:latin typeface="Times New Roman"/>
                <a:ea typeface="Calibri"/>
                <a:cs typeface="+mj-cs"/>
              </a:rPr>
              <a:t>Bordetella</a:t>
            </a:r>
            <a:r>
              <a:rPr lang="en-US" i="1" dirty="0">
                <a:latin typeface="Times New Roman"/>
                <a:ea typeface="Calibri"/>
                <a:cs typeface="+mj-cs"/>
              </a:rPr>
              <a:t> pertussis</a:t>
            </a:r>
            <a:r>
              <a:rPr lang="en-US" dirty="0">
                <a:latin typeface="Times New Roman"/>
                <a:ea typeface="Calibri"/>
                <a:cs typeface="+mj-cs"/>
              </a:rPr>
              <a:t>. It is an airborne disease which spreads easily through the coughs and sneezes of an infected person</a:t>
            </a:r>
            <a:endParaRPr lang="en-US" sz="2400" dirty="0">
              <a:ea typeface="Calibri"/>
              <a:cs typeface="+mj-cs"/>
            </a:endParaRPr>
          </a:p>
          <a:p>
            <a:pPr marL="0" indent="0" algn="l" rtl="0">
              <a:buNone/>
            </a:pPr>
            <a:endParaRPr lang="ar-IQ" dirty="0"/>
          </a:p>
        </p:txBody>
      </p:sp>
      <p:pic>
        <p:nvPicPr>
          <p:cNvPr id="1027" name="Picture 3"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1556792"/>
            <a:ext cx="2808312"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5378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98178"/>
          </a:xfrm>
        </p:spPr>
        <p:txBody>
          <a:bodyPr/>
          <a:lstStyle/>
          <a:p>
            <a:pPr algn="l" rtl="0"/>
            <a:r>
              <a:rPr lang="en-US" u="sng" dirty="0" smtClean="0">
                <a:solidFill>
                  <a:srgbClr val="FF0000"/>
                </a:solidFill>
              </a:rPr>
              <a:t>Definition</a:t>
            </a:r>
            <a:endParaRPr lang="ar-IQ" u="sng" dirty="0">
              <a:solidFill>
                <a:srgbClr val="FF0000"/>
              </a:solidFill>
            </a:endParaRPr>
          </a:p>
        </p:txBody>
      </p:sp>
      <p:sp>
        <p:nvSpPr>
          <p:cNvPr id="3" name="Content Placeholder 2"/>
          <p:cNvSpPr>
            <a:spLocks noGrp="1"/>
          </p:cNvSpPr>
          <p:nvPr>
            <p:ph idx="1"/>
          </p:nvPr>
        </p:nvSpPr>
        <p:spPr>
          <a:xfrm>
            <a:off x="457200" y="1628800"/>
            <a:ext cx="5410944" cy="4497363"/>
          </a:xfrm>
        </p:spPr>
        <p:txBody>
          <a:bodyPr>
            <a:normAutofit/>
          </a:bodyPr>
          <a:lstStyle/>
          <a:p>
            <a:pPr algn="just" rtl="0">
              <a:lnSpc>
                <a:spcPct val="150000"/>
              </a:lnSpc>
              <a:spcAft>
                <a:spcPts val="0"/>
              </a:spcAft>
            </a:pPr>
            <a:r>
              <a:rPr lang="en-US" dirty="0">
                <a:latin typeface="Times New Roman"/>
                <a:ea typeface="Calibri"/>
                <a:cs typeface="Arial"/>
              </a:rPr>
              <a:t>Is any sort of injury to brain, skull, or scalp. This can range from a mild bump or bruise to a traumatic brain </a:t>
            </a:r>
            <a:r>
              <a:rPr lang="en-US" dirty="0" smtClean="0">
                <a:latin typeface="Times New Roman"/>
                <a:ea typeface="Calibri"/>
                <a:cs typeface="Arial"/>
              </a:rPr>
              <a:t>injury. </a:t>
            </a:r>
            <a:r>
              <a:rPr lang="en-US" dirty="0">
                <a:latin typeface="Times New Roman"/>
                <a:ea typeface="Calibri"/>
                <a:cs typeface="Arial"/>
              </a:rPr>
              <a:t>Head injuries may be either closed or open. </a:t>
            </a:r>
            <a:endParaRPr lang="en-US" sz="2400" dirty="0">
              <a:ea typeface="Calibri"/>
              <a:cs typeface="Arial"/>
            </a:endParaRPr>
          </a:p>
        </p:txBody>
      </p:sp>
      <p:pic>
        <p:nvPicPr>
          <p:cNvPr id="2051" name="Picture 3" descr="C:\Users\g\Desktop\Mild-Head-Injuries.jpg"/>
          <p:cNvPicPr>
            <a:picLocks noChangeAspect="1" noChangeArrowheads="1"/>
          </p:cNvPicPr>
          <p:nvPr/>
        </p:nvPicPr>
        <p:blipFill rotWithShape="1">
          <a:blip r:embed="rId2">
            <a:extLst>
              <a:ext uri="{28A0092B-C50C-407E-A947-70E740481C1C}">
                <a14:useLocalDpi xmlns:a14="http://schemas.microsoft.com/office/drawing/2010/main" val="0"/>
              </a:ext>
            </a:extLst>
          </a:blip>
          <a:srcRect r="24806"/>
          <a:stretch/>
        </p:blipFill>
        <p:spPr bwMode="auto">
          <a:xfrm>
            <a:off x="5940152" y="449780"/>
            <a:ext cx="2923863" cy="28575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2052" name="Picture 4"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3" y="3789040"/>
            <a:ext cx="2923862" cy="265422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Tree>
    <p:extLst>
      <p:ext uri="{BB962C8B-B14F-4D97-AF65-F5344CB8AC3E}">
        <p14:creationId xmlns:p14="http://schemas.microsoft.com/office/powerpoint/2010/main" val="91247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500" fill="hold"/>
                                        <p:tgtEl>
                                          <p:spTgt spid="2051"/>
                                        </p:tgtEl>
                                        <p:attrNameLst>
                                          <p:attrName>ppt_x</p:attrName>
                                        </p:attrNameLst>
                                      </p:cBhvr>
                                      <p:tavLst>
                                        <p:tav tm="0">
                                          <p:val>
                                            <p:strVal val="#ppt_x"/>
                                          </p:val>
                                        </p:tav>
                                        <p:tav tm="100000">
                                          <p:val>
                                            <p:strVal val="#ppt_x"/>
                                          </p:val>
                                        </p:tav>
                                      </p:tavLst>
                                    </p:anim>
                                    <p:anim calcmode="lin" valueType="num">
                                      <p:cBhvr additive="base">
                                        <p:cTn id="8"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2"/>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21" presetClass="emph" presetSubtype="0" fill="hold" grpId="1" nodeType="clickEffect">
                                  <p:stCondLst>
                                    <p:cond delay="0"/>
                                  </p:stCondLst>
                                  <p:childTnLst>
                                    <p:animClr clrSpc="hsl" dir="cw">
                                      <p:cBhvr override="childStyle">
                                        <p:cTn id="16" dur="500" fill="hold"/>
                                        <p:tgtEl>
                                          <p:spTgt spid="2"/>
                                        </p:tgtEl>
                                        <p:attrNameLst>
                                          <p:attrName>style.color</p:attrName>
                                        </p:attrNameLst>
                                      </p:cBhvr>
                                      <p:by>
                                        <p:hsl h="7200000" s="0" l="0"/>
                                      </p:by>
                                    </p:animClr>
                                    <p:animClr clrSpc="hsl" dir="cw">
                                      <p:cBhvr>
                                        <p:cTn id="17" dur="500" fill="hold"/>
                                        <p:tgtEl>
                                          <p:spTgt spid="2"/>
                                        </p:tgtEl>
                                        <p:attrNameLst>
                                          <p:attrName>fillcolor</p:attrName>
                                        </p:attrNameLst>
                                      </p:cBhvr>
                                      <p:by>
                                        <p:hsl h="7200000" s="0" l="0"/>
                                      </p:by>
                                    </p:animClr>
                                    <p:animClr clrSpc="hsl" dir="cw">
                                      <p:cBhvr>
                                        <p:cTn id="18" dur="500" fill="hold"/>
                                        <p:tgtEl>
                                          <p:spTgt spid="2"/>
                                        </p:tgtEl>
                                        <p:attrNameLst>
                                          <p:attrName>stroke.color</p:attrName>
                                        </p:attrNameLst>
                                      </p:cBhvr>
                                      <p:by>
                                        <p:hsl h="7200000" s="0" l="0"/>
                                      </p:by>
                                    </p:animClr>
                                    <p:set>
                                      <p:cBhvr>
                                        <p:cTn id="1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a:bodyPr>
          <a:lstStyle/>
          <a:p>
            <a:pPr lvl="0"/>
            <a:r>
              <a:rPr lang="en-US" b="1" u="sng" dirty="0">
                <a:latin typeface="Times New Roman"/>
                <a:ea typeface="Calibri"/>
                <a:cs typeface="Arial"/>
              </a:rPr>
              <a:t>Signs and </a:t>
            </a:r>
            <a:r>
              <a:rPr lang="en-US" b="1" u="sng" dirty="0" smtClean="0">
                <a:latin typeface="Times New Roman"/>
                <a:ea typeface="Calibri"/>
                <a:cs typeface="Arial"/>
              </a:rPr>
              <a:t>symptoms</a:t>
            </a:r>
            <a:endParaRPr lang="ar-IQ" dirty="0"/>
          </a:p>
        </p:txBody>
      </p:sp>
      <p:sp>
        <p:nvSpPr>
          <p:cNvPr id="3" name="Content Placeholder 2"/>
          <p:cNvSpPr>
            <a:spLocks noGrp="1"/>
          </p:cNvSpPr>
          <p:nvPr>
            <p:ph idx="1"/>
          </p:nvPr>
        </p:nvSpPr>
        <p:spPr>
          <a:xfrm>
            <a:off x="107504" y="1052736"/>
            <a:ext cx="8579296" cy="5616624"/>
          </a:xfrm>
        </p:spPr>
        <p:txBody>
          <a:bodyPr>
            <a:normAutofit fontScale="70000" lnSpcReduction="20000"/>
          </a:bodyPr>
          <a:lstStyle/>
          <a:p>
            <a:pPr lvl="0" algn="just" rtl="0">
              <a:lnSpc>
                <a:spcPct val="150000"/>
              </a:lnSpc>
              <a:buFont typeface="+mj-lt"/>
              <a:buAutoNum type="arabicPeriod"/>
            </a:pPr>
            <a:r>
              <a:rPr lang="en-US" dirty="0" smtClean="0">
                <a:latin typeface="Times New Roman"/>
                <a:ea typeface="Calibri"/>
                <a:cs typeface="Arial"/>
              </a:rPr>
              <a:t>paroxysmal </a:t>
            </a:r>
            <a:r>
              <a:rPr lang="en-US" dirty="0">
                <a:latin typeface="Times New Roman"/>
                <a:ea typeface="Calibri"/>
                <a:cs typeface="Arial"/>
              </a:rPr>
              <a:t>cough </a:t>
            </a:r>
            <a:endParaRPr lang="en-US" sz="2400" dirty="0">
              <a:ea typeface="Calibri"/>
              <a:cs typeface="Arial"/>
            </a:endParaRPr>
          </a:p>
          <a:p>
            <a:pPr lvl="0" algn="just" rtl="0">
              <a:lnSpc>
                <a:spcPct val="150000"/>
              </a:lnSpc>
              <a:buFont typeface="+mj-lt"/>
              <a:buAutoNum type="arabicPeriod"/>
            </a:pPr>
            <a:r>
              <a:rPr lang="en-US" dirty="0" smtClean="0">
                <a:latin typeface="Times New Roman"/>
                <a:ea typeface="Calibri"/>
                <a:cs typeface="Arial"/>
              </a:rPr>
              <a:t>Fever,  </a:t>
            </a:r>
            <a:r>
              <a:rPr lang="en-US" dirty="0">
                <a:latin typeface="Times New Roman"/>
                <a:ea typeface="Calibri"/>
                <a:cs typeface="Arial"/>
              </a:rPr>
              <a:t>vomiting after coughing.</a:t>
            </a:r>
            <a:endParaRPr lang="en-US" sz="2400" dirty="0">
              <a:ea typeface="Calibri"/>
              <a:cs typeface="Arial"/>
            </a:endParaRPr>
          </a:p>
          <a:p>
            <a:pPr lvl="0" algn="just" rtl="0">
              <a:lnSpc>
                <a:spcPct val="150000"/>
              </a:lnSpc>
              <a:buFont typeface="+mj-lt"/>
              <a:buAutoNum type="arabicPeriod"/>
            </a:pPr>
            <a:r>
              <a:rPr lang="en-US" dirty="0">
                <a:latin typeface="Times New Roman"/>
                <a:ea typeface="Calibri"/>
                <a:cs typeface="Arial"/>
              </a:rPr>
              <a:t> </a:t>
            </a:r>
            <a:r>
              <a:rPr lang="en-US" dirty="0" err="1" smtClean="0">
                <a:latin typeface="Times New Roman"/>
                <a:ea typeface="Calibri"/>
                <a:cs typeface="Arial"/>
              </a:rPr>
              <a:t>subconjunctival</a:t>
            </a:r>
            <a:r>
              <a:rPr lang="en-US" dirty="0" smtClean="0">
                <a:latin typeface="Times New Roman"/>
                <a:ea typeface="Calibri"/>
                <a:cs typeface="Arial"/>
              </a:rPr>
              <a:t> </a:t>
            </a:r>
            <a:r>
              <a:rPr lang="en-US" dirty="0">
                <a:latin typeface="Times New Roman"/>
                <a:ea typeface="Calibri"/>
                <a:cs typeface="Arial"/>
              </a:rPr>
              <a:t>hemorrhages, </a:t>
            </a:r>
            <a:endParaRPr lang="en-US" sz="2400" dirty="0">
              <a:ea typeface="Calibri"/>
              <a:cs typeface="Arial"/>
            </a:endParaRPr>
          </a:p>
          <a:p>
            <a:pPr algn="just" rtl="0">
              <a:lnSpc>
                <a:spcPct val="150000"/>
              </a:lnSpc>
              <a:buFont typeface="+mj-lt"/>
              <a:buAutoNum type="arabicPeriod"/>
            </a:pPr>
            <a:r>
              <a:rPr lang="en-US" dirty="0">
                <a:latin typeface="Times New Roman"/>
                <a:ea typeface="Calibri"/>
                <a:cs typeface="Arial"/>
              </a:rPr>
              <a:t>Sneezing</a:t>
            </a:r>
            <a:r>
              <a:rPr lang="en-US" dirty="0">
                <a:latin typeface="Times New Roman"/>
                <a:ea typeface="Calibri"/>
                <a:cs typeface="Arial"/>
              </a:rPr>
              <a:t>, or a runny nose</a:t>
            </a:r>
            <a:r>
              <a:rPr lang="en-US" dirty="0">
                <a:latin typeface="Times New Roman"/>
                <a:ea typeface="Calibri"/>
                <a:cs typeface="Arial"/>
              </a:rPr>
              <a:t>.</a:t>
            </a:r>
            <a:endParaRPr lang="en-US" dirty="0">
              <a:latin typeface="Times New Roman"/>
              <a:ea typeface="Calibri"/>
              <a:cs typeface="Arial"/>
            </a:endParaRPr>
          </a:p>
          <a:p>
            <a:pPr algn="just" rtl="0">
              <a:lnSpc>
                <a:spcPct val="150000"/>
              </a:lnSpc>
              <a:buFont typeface="+mj-lt"/>
              <a:buAutoNum type="arabicPeriod"/>
            </a:pPr>
            <a:r>
              <a:rPr lang="en-US" dirty="0">
                <a:latin typeface="Times New Roman"/>
                <a:ea typeface="Calibri"/>
                <a:cs typeface="Arial"/>
              </a:rPr>
              <a:t>Urinary incontinence</a:t>
            </a:r>
          </a:p>
          <a:p>
            <a:pPr algn="just" rtl="0">
              <a:lnSpc>
                <a:spcPct val="150000"/>
              </a:lnSpc>
              <a:buFont typeface="+mj-lt"/>
              <a:buAutoNum type="arabicPeriod"/>
            </a:pPr>
            <a:r>
              <a:rPr lang="en-US" dirty="0" smtClean="0">
                <a:latin typeface="Times New Roman"/>
                <a:ea typeface="Calibri"/>
                <a:cs typeface="Arial"/>
              </a:rPr>
              <a:t>Vertebral </a:t>
            </a:r>
            <a:r>
              <a:rPr lang="en-US" dirty="0">
                <a:latin typeface="Times New Roman"/>
                <a:ea typeface="Calibri"/>
                <a:cs typeface="Arial"/>
              </a:rPr>
              <a:t>artery dissection</a:t>
            </a:r>
            <a:endParaRPr lang="en-US" dirty="0">
              <a:latin typeface="Times New Roman"/>
              <a:ea typeface="Calibri"/>
              <a:cs typeface="Arial"/>
            </a:endParaRPr>
          </a:p>
          <a:p>
            <a:pPr algn="just" rtl="0">
              <a:lnSpc>
                <a:spcPct val="150000"/>
              </a:lnSpc>
              <a:buFont typeface="+mj-lt"/>
              <a:buAutoNum type="arabicPeriod"/>
            </a:pPr>
            <a:r>
              <a:rPr lang="en-US" dirty="0" smtClean="0">
                <a:latin typeface="Times New Roman"/>
                <a:ea typeface="Calibri"/>
                <a:cs typeface="Arial"/>
              </a:rPr>
              <a:t>Hernias</a:t>
            </a:r>
            <a:endParaRPr lang="en-US" dirty="0">
              <a:latin typeface="Times New Roman"/>
              <a:ea typeface="Calibri"/>
              <a:cs typeface="Arial"/>
            </a:endParaRPr>
          </a:p>
          <a:p>
            <a:pPr algn="just" rtl="0">
              <a:lnSpc>
                <a:spcPct val="150000"/>
              </a:lnSpc>
              <a:buFont typeface="+mj-lt"/>
              <a:buAutoNum type="arabicPeriod"/>
            </a:pPr>
            <a:r>
              <a:rPr lang="en-US" dirty="0">
                <a:latin typeface="Times New Roman"/>
                <a:ea typeface="Calibri"/>
                <a:cs typeface="Arial"/>
              </a:rPr>
              <a:t> Pneumothorax. </a:t>
            </a:r>
          </a:p>
          <a:p>
            <a:pPr algn="just" rtl="0">
              <a:lnSpc>
                <a:spcPct val="150000"/>
              </a:lnSpc>
              <a:buFont typeface="+mj-lt"/>
              <a:buAutoNum type="arabicPeriod"/>
            </a:pPr>
            <a:r>
              <a:rPr lang="en-US" dirty="0">
                <a:latin typeface="Times New Roman"/>
                <a:ea typeface="Calibri"/>
                <a:cs typeface="Arial"/>
              </a:rPr>
              <a:t>Cyanosis  </a:t>
            </a:r>
          </a:p>
          <a:p>
            <a:pPr algn="just" rtl="0">
              <a:lnSpc>
                <a:spcPct val="150000"/>
              </a:lnSpc>
              <a:buFont typeface="+mj-lt"/>
              <a:buAutoNum type="arabicPeriod"/>
            </a:pPr>
            <a:r>
              <a:rPr lang="en-US" dirty="0">
                <a:latin typeface="Times New Roman"/>
                <a:ea typeface="Calibri"/>
                <a:cs typeface="Arial"/>
              </a:rPr>
              <a:t>Rib </a:t>
            </a:r>
            <a:r>
              <a:rPr lang="en-US" dirty="0">
                <a:latin typeface="Times New Roman"/>
                <a:ea typeface="Calibri"/>
                <a:cs typeface="Arial"/>
              </a:rPr>
              <a:t>fractures </a:t>
            </a:r>
          </a:p>
          <a:p>
            <a:pPr algn="just" rtl="0">
              <a:lnSpc>
                <a:spcPct val="150000"/>
              </a:lnSpc>
              <a:buFont typeface="+mj-lt"/>
              <a:buAutoNum type="arabicPeriod"/>
            </a:pPr>
            <a:endParaRPr lang="ar-IQ" dirty="0">
              <a:latin typeface="Times New Roman"/>
              <a:ea typeface="Calibri"/>
              <a:cs typeface="Arial"/>
            </a:endParaRPr>
          </a:p>
        </p:txBody>
      </p:sp>
      <p:pic>
        <p:nvPicPr>
          <p:cNvPr id="2050"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980728"/>
            <a:ext cx="3240360" cy="230425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3258457"/>
            <a:ext cx="3240360" cy="172819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g\Desktop\imag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4869160"/>
            <a:ext cx="3240360" cy="187220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g\Desktop\imag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3768" y="4122553"/>
            <a:ext cx="3096344" cy="2583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38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anim calcmode="lin" valueType="num">
                                      <p:cBhvr>
                                        <p:cTn id="8" dur="2000" fill="hold"/>
                                        <p:tgtEl>
                                          <p:spTgt spid="2050"/>
                                        </p:tgtEl>
                                        <p:attrNameLst>
                                          <p:attrName>ppt_w</p:attrName>
                                        </p:attrNameLst>
                                      </p:cBhvr>
                                      <p:tavLst>
                                        <p:tav tm="0" fmla="#ppt_w*sin(2.5*pi*$)">
                                          <p:val>
                                            <p:fltVal val="0"/>
                                          </p:val>
                                        </p:tav>
                                        <p:tav tm="100000">
                                          <p:val>
                                            <p:fltVal val="1"/>
                                          </p:val>
                                        </p:tav>
                                      </p:tavLst>
                                    </p:anim>
                                    <p:anim calcmode="lin" valueType="num">
                                      <p:cBhvr>
                                        <p:cTn id="9" dur="2000" fill="hold"/>
                                        <p:tgtEl>
                                          <p:spTgt spid="2050"/>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wipe(down)">
                                      <p:cBhvr>
                                        <p:cTn id="14" dur="580">
                                          <p:stCondLst>
                                            <p:cond delay="0"/>
                                          </p:stCondLst>
                                        </p:cTn>
                                        <p:tgtEl>
                                          <p:spTgt spid="2051"/>
                                        </p:tgtEl>
                                      </p:cBhvr>
                                    </p:animEffect>
                                    <p:anim calcmode="lin" valueType="num">
                                      <p:cBhvr>
                                        <p:cTn id="15"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20" dur="26">
                                          <p:stCondLst>
                                            <p:cond delay="650"/>
                                          </p:stCondLst>
                                        </p:cTn>
                                        <p:tgtEl>
                                          <p:spTgt spid="2051"/>
                                        </p:tgtEl>
                                      </p:cBhvr>
                                      <p:to x="100000" y="60000"/>
                                    </p:animScale>
                                    <p:animScale>
                                      <p:cBhvr>
                                        <p:cTn id="21" dur="166" decel="50000">
                                          <p:stCondLst>
                                            <p:cond delay="676"/>
                                          </p:stCondLst>
                                        </p:cTn>
                                        <p:tgtEl>
                                          <p:spTgt spid="2051"/>
                                        </p:tgtEl>
                                      </p:cBhvr>
                                      <p:to x="100000" y="100000"/>
                                    </p:animScale>
                                    <p:animScale>
                                      <p:cBhvr>
                                        <p:cTn id="22" dur="26">
                                          <p:stCondLst>
                                            <p:cond delay="1312"/>
                                          </p:stCondLst>
                                        </p:cTn>
                                        <p:tgtEl>
                                          <p:spTgt spid="2051"/>
                                        </p:tgtEl>
                                      </p:cBhvr>
                                      <p:to x="100000" y="80000"/>
                                    </p:animScale>
                                    <p:animScale>
                                      <p:cBhvr>
                                        <p:cTn id="23" dur="166" decel="50000">
                                          <p:stCondLst>
                                            <p:cond delay="1338"/>
                                          </p:stCondLst>
                                        </p:cTn>
                                        <p:tgtEl>
                                          <p:spTgt spid="2051"/>
                                        </p:tgtEl>
                                      </p:cBhvr>
                                      <p:to x="100000" y="100000"/>
                                    </p:animScale>
                                    <p:animScale>
                                      <p:cBhvr>
                                        <p:cTn id="24" dur="26">
                                          <p:stCondLst>
                                            <p:cond delay="1642"/>
                                          </p:stCondLst>
                                        </p:cTn>
                                        <p:tgtEl>
                                          <p:spTgt spid="2051"/>
                                        </p:tgtEl>
                                      </p:cBhvr>
                                      <p:to x="100000" y="90000"/>
                                    </p:animScale>
                                    <p:animScale>
                                      <p:cBhvr>
                                        <p:cTn id="25" dur="166" decel="50000">
                                          <p:stCondLst>
                                            <p:cond delay="1668"/>
                                          </p:stCondLst>
                                        </p:cTn>
                                        <p:tgtEl>
                                          <p:spTgt spid="2051"/>
                                        </p:tgtEl>
                                      </p:cBhvr>
                                      <p:to x="100000" y="100000"/>
                                    </p:animScale>
                                    <p:animScale>
                                      <p:cBhvr>
                                        <p:cTn id="26" dur="26">
                                          <p:stCondLst>
                                            <p:cond delay="1808"/>
                                          </p:stCondLst>
                                        </p:cTn>
                                        <p:tgtEl>
                                          <p:spTgt spid="2051"/>
                                        </p:tgtEl>
                                      </p:cBhvr>
                                      <p:to x="100000" y="95000"/>
                                    </p:animScale>
                                    <p:animScale>
                                      <p:cBhvr>
                                        <p:cTn id="27" dur="166" decel="50000">
                                          <p:stCondLst>
                                            <p:cond delay="1834"/>
                                          </p:stCondLst>
                                        </p:cTn>
                                        <p:tgtEl>
                                          <p:spTgt spid="2051"/>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7" presetClass="emph" presetSubtype="0" fill="remove" nodeType="clickEffect">
                                  <p:stCondLst>
                                    <p:cond delay="0"/>
                                  </p:stCondLst>
                                  <p:childTnLst>
                                    <p:animClr clrSpc="rgb" dir="cw">
                                      <p:cBhvr override="childStyle">
                                        <p:cTn id="31" dur="250" autoRev="1" fill="remove"/>
                                        <p:tgtEl>
                                          <p:spTgt spid="2052"/>
                                        </p:tgtEl>
                                        <p:attrNameLst>
                                          <p:attrName>style.color</p:attrName>
                                        </p:attrNameLst>
                                      </p:cBhvr>
                                      <p:to>
                                        <a:schemeClr val="bg1"/>
                                      </p:to>
                                    </p:animClr>
                                    <p:animClr clrSpc="rgb" dir="cw">
                                      <p:cBhvr>
                                        <p:cTn id="32" dur="250" autoRev="1" fill="remove"/>
                                        <p:tgtEl>
                                          <p:spTgt spid="2052"/>
                                        </p:tgtEl>
                                        <p:attrNameLst>
                                          <p:attrName>fillcolor</p:attrName>
                                        </p:attrNameLst>
                                      </p:cBhvr>
                                      <p:to>
                                        <a:schemeClr val="bg1"/>
                                      </p:to>
                                    </p:animClr>
                                    <p:set>
                                      <p:cBhvr>
                                        <p:cTn id="33" dur="250" autoRev="1" fill="remove"/>
                                        <p:tgtEl>
                                          <p:spTgt spid="2052"/>
                                        </p:tgtEl>
                                        <p:attrNameLst>
                                          <p:attrName>fill.type</p:attrName>
                                        </p:attrNameLst>
                                      </p:cBhvr>
                                      <p:to>
                                        <p:strVal val="solid"/>
                                      </p:to>
                                    </p:set>
                                    <p:set>
                                      <p:cBhvr>
                                        <p:cTn id="34" dur="250" autoRev="1" fill="remove"/>
                                        <p:tgtEl>
                                          <p:spTgt spid="2052"/>
                                        </p:tgtEl>
                                        <p:attrNameLst>
                                          <p:attrName>fill.on</p:attrName>
                                        </p:attrNameLst>
                                      </p:cBhvr>
                                      <p:to>
                                        <p:strVal val="tru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051"/>
                                        </p:tgtEl>
                                        <p:attrNameLst>
                                          <p:attrName>style.visibility</p:attrName>
                                        </p:attrNameLst>
                                      </p:cBhvr>
                                      <p:to>
                                        <p:strVal val="visible"/>
                                      </p:to>
                                    </p:set>
                                    <p:animEffect transition="in" filter="wipe(down)">
                                      <p:cBhvr>
                                        <p:cTn id="39" dur="500"/>
                                        <p:tgtEl>
                                          <p:spTgt spid="205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052"/>
                                        </p:tgtEl>
                                        <p:attrNameLst>
                                          <p:attrName>style.visibility</p:attrName>
                                        </p:attrNameLst>
                                      </p:cBhvr>
                                      <p:to>
                                        <p:strVal val="visible"/>
                                      </p:to>
                                    </p:set>
                                    <p:animEffect transition="in" filter="fade">
                                      <p:cBhvr>
                                        <p:cTn id="44" dur="500"/>
                                        <p:tgtEl>
                                          <p:spTgt spid="2052"/>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mph" presetSubtype="0" fill="hold" nodeType="clickEffect">
                                  <p:stCondLst>
                                    <p:cond delay="0"/>
                                  </p:stCondLst>
                                  <p:childTnLst>
                                    <p:animRot by="21600000">
                                      <p:cBhvr>
                                        <p:cTn id="48" dur="2000" fill="hold"/>
                                        <p:tgtEl>
                                          <p:spTgt spid="205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u="sng" dirty="0">
                <a:latin typeface="Times New Roman"/>
                <a:ea typeface="Times New Roman"/>
              </a:rPr>
              <a:t>Treatment of </a:t>
            </a:r>
            <a:r>
              <a:rPr lang="en-US" b="1" u="sng" dirty="0" smtClean="0">
                <a:latin typeface="Times New Roman"/>
                <a:ea typeface="Times New Roman"/>
              </a:rPr>
              <a:t>pertussis</a:t>
            </a:r>
            <a:endParaRPr lang="ar-IQ" dirty="0"/>
          </a:p>
        </p:txBody>
      </p:sp>
      <p:sp>
        <p:nvSpPr>
          <p:cNvPr id="3" name="Content Placeholder 2"/>
          <p:cNvSpPr>
            <a:spLocks noGrp="1"/>
          </p:cNvSpPr>
          <p:nvPr>
            <p:ph idx="1"/>
          </p:nvPr>
        </p:nvSpPr>
        <p:spPr>
          <a:xfrm>
            <a:off x="179512" y="1268760"/>
            <a:ext cx="8784976" cy="5472608"/>
          </a:xfrm>
        </p:spPr>
        <p:txBody>
          <a:bodyPr>
            <a:normAutofit fontScale="70000" lnSpcReduction="20000"/>
          </a:bodyPr>
          <a:lstStyle/>
          <a:p>
            <a:pPr marL="0" lvl="0" indent="0" algn="just" rtl="0">
              <a:lnSpc>
                <a:spcPct val="150000"/>
              </a:lnSpc>
              <a:buSzPts val="1600"/>
              <a:buNone/>
              <a:tabLst>
                <a:tab pos="228600" algn="l"/>
              </a:tabLst>
            </a:pPr>
            <a:r>
              <a:rPr lang="en-US" sz="3400" dirty="0" smtClean="0">
                <a:latin typeface="Times New Roman"/>
                <a:ea typeface="Times New Roman"/>
              </a:rPr>
              <a:t>1. Following </a:t>
            </a:r>
            <a:r>
              <a:rPr lang="en-US" sz="3400" dirty="0">
                <a:latin typeface="Times New Roman"/>
                <a:ea typeface="Times New Roman"/>
              </a:rPr>
              <a:t>the schedule for giving antibiotics exactly as prescribed</a:t>
            </a:r>
            <a:r>
              <a:rPr lang="en-US" sz="3400" dirty="0" smtClean="0">
                <a:latin typeface="Times New Roman"/>
                <a:ea typeface="Times New Roman"/>
              </a:rPr>
              <a:t>.</a:t>
            </a:r>
            <a:endParaRPr lang="en-US" sz="3400" dirty="0">
              <a:latin typeface="Times New Roman"/>
              <a:ea typeface="Times New Roman"/>
            </a:endParaRPr>
          </a:p>
          <a:p>
            <a:pPr marL="0" lvl="0" indent="0" algn="just" rtl="0">
              <a:lnSpc>
                <a:spcPct val="150000"/>
              </a:lnSpc>
              <a:buSzPts val="1600"/>
              <a:buNone/>
              <a:tabLst>
                <a:tab pos="228600" algn="l"/>
              </a:tabLst>
            </a:pPr>
            <a:r>
              <a:rPr lang="en-US" sz="3400" dirty="0" smtClean="0">
                <a:latin typeface="Times New Roman"/>
                <a:ea typeface="Times New Roman"/>
              </a:rPr>
              <a:t>2. Treatment </a:t>
            </a:r>
            <a:r>
              <a:rPr lang="en-US" sz="3400" dirty="0">
                <a:latin typeface="Times New Roman"/>
                <a:ea typeface="Times New Roman"/>
              </a:rPr>
              <a:t>underlying cause such as cough and fever</a:t>
            </a:r>
          </a:p>
          <a:p>
            <a:pPr marL="0" lvl="0" indent="0" algn="just" rtl="0">
              <a:lnSpc>
                <a:spcPct val="150000"/>
              </a:lnSpc>
              <a:buSzPts val="1600"/>
              <a:buNone/>
              <a:tabLst>
                <a:tab pos="228600" algn="l"/>
              </a:tabLst>
            </a:pPr>
            <a:r>
              <a:rPr lang="en-US" sz="3400" dirty="0" smtClean="0">
                <a:latin typeface="Times New Roman"/>
                <a:ea typeface="Times New Roman"/>
              </a:rPr>
              <a:t>3. Keeping </a:t>
            </a:r>
            <a:r>
              <a:rPr lang="en-US" sz="3400" dirty="0">
                <a:latin typeface="Times New Roman"/>
                <a:ea typeface="Times New Roman"/>
              </a:rPr>
              <a:t>the home free from irritants – as much as possible – that can trigger coughing, such as smoke, dust, and chemical fumes.</a:t>
            </a:r>
          </a:p>
          <a:p>
            <a:pPr marL="0" lvl="0" indent="0" algn="just" rtl="0">
              <a:lnSpc>
                <a:spcPct val="150000"/>
              </a:lnSpc>
              <a:buSzPts val="1600"/>
              <a:buNone/>
              <a:tabLst>
                <a:tab pos="228600" algn="l"/>
              </a:tabLst>
            </a:pPr>
            <a:r>
              <a:rPr lang="en-US" sz="3400" dirty="0" smtClean="0">
                <a:latin typeface="Times New Roman"/>
                <a:ea typeface="Times New Roman"/>
              </a:rPr>
              <a:t>4. Using </a:t>
            </a:r>
            <a:r>
              <a:rPr lang="en-US" sz="3400" dirty="0">
                <a:latin typeface="Times New Roman"/>
                <a:ea typeface="Times New Roman"/>
              </a:rPr>
              <a:t>a clean, cool mist vaporizer to help loosen mucus and soothe the cough.</a:t>
            </a:r>
          </a:p>
          <a:p>
            <a:pPr marL="0" lvl="0" indent="0" algn="just" rtl="0">
              <a:lnSpc>
                <a:spcPct val="150000"/>
              </a:lnSpc>
              <a:buSzPts val="1600"/>
              <a:buNone/>
              <a:tabLst>
                <a:tab pos="228600" algn="l"/>
              </a:tabLst>
            </a:pPr>
            <a:r>
              <a:rPr lang="en-US" sz="3400" dirty="0" smtClean="0">
                <a:latin typeface="Times New Roman"/>
                <a:ea typeface="Times New Roman"/>
              </a:rPr>
              <a:t>5. Practicing </a:t>
            </a:r>
            <a:r>
              <a:rPr lang="en-US" sz="3400" dirty="0">
                <a:latin typeface="Times New Roman"/>
                <a:ea typeface="Times New Roman"/>
              </a:rPr>
              <a:t>good hand washing.</a:t>
            </a:r>
          </a:p>
          <a:p>
            <a:pPr marL="0" lvl="0" indent="0" algn="just" rtl="0">
              <a:lnSpc>
                <a:spcPct val="150000"/>
              </a:lnSpc>
              <a:buSzPts val="1600"/>
              <a:buNone/>
              <a:tabLst>
                <a:tab pos="228600" algn="l"/>
              </a:tabLst>
            </a:pPr>
            <a:r>
              <a:rPr lang="en-US" sz="3400" dirty="0" smtClean="0">
                <a:latin typeface="Times New Roman"/>
                <a:ea typeface="Times New Roman"/>
              </a:rPr>
              <a:t>6. Encouraging </a:t>
            </a:r>
            <a:r>
              <a:rPr lang="en-US" sz="3400" dirty="0">
                <a:latin typeface="Times New Roman"/>
                <a:ea typeface="Times New Roman"/>
              </a:rPr>
              <a:t>patient to drink plenty of fluids, including water, juices, and soups, and eating fruits to prevent dehydration (lack of fluids).</a:t>
            </a:r>
          </a:p>
          <a:p>
            <a:pPr algn="l" rtl="0"/>
            <a:endParaRPr lang="ar-IQ" dirty="0"/>
          </a:p>
        </p:txBody>
      </p:sp>
    </p:spTree>
    <p:extLst>
      <p:ext uri="{BB962C8B-B14F-4D97-AF65-F5344CB8AC3E}">
        <p14:creationId xmlns:p14="http://schemas.microsoft.com/office/powerpoint/2010/main" val="35157915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548680"/>
            <a:ext cx="8712968" cy="5577483"/>
          </a:xfrm>
        </p:spPr>
        <p:txBody>
          <a:bodyPr>
            <a:normAutofit fontScale="92500"/>
          </a:bodyPr>
          <a:lstStyle/>
          <a:p>
            <a:pPr marL="0" lvl="0" indent="0" algn="l" rtl="0">
              <a:buNone/>
            </a:pPr>
            <a:r>
              <a:rPr lang="en-US" dirty="0" smtClean="0">
                <a:latin typeface="Times New Roman" pitchFamily="18" charset="0"/>
                <a:cs typeface="Times New Roman" pitchFamily="18" charset="0"/>
              </a:rPr>
              <a:t>7. Report </a:t>
            </a:r>
            <a:r>
              <a:rPr lang="en-US" dirty="0">
                <a:latin typeface="Times New Roman" pitchFamily="18" charset="0"/>
                <a:cs typeface="Times New Roman" pitchFamily="18" charset="0"/>
              </a:rPr>
              <a:t>any signs of dehydration to doctor immediately. </a:t>
            </a:r>
            <a:endParaRPr lang="en-US" dirty="0" smtClean="0">
              <a:latin typeface="Times New Roman" pitchFamily="18" charset="0"/>
              <a:cs typeface="Times New Roman" pitchFamily="18" charset="0"/>
            </a:endParaRPr>
          </a:p>
          <a:p>
            <a:pPr marL="0" lvl="0" indent="0" algn="l" rtl="0">
              <a:buNone/>
            </a:pPr>
            <a:r>
              <a:rPr lang="en-US" b="1" u="sng" dirty="0" smtClean="0">
                <a:cs typeface="+mj-cs"/>
              </a:rPr>
              <a:t>These </a:t>
            </a:r>
            <a:r>
              <a:rPr lang="en-US" b="1" u="sng" dirty="0">
                <a:cs typeface="+mj-cs"/>
              </a:rPr>
              <a:t>include</a:t>
            </a:r>
            <a:r>
              <a:rPr lang="en-US" dirty="0">
                <a:cs typeface="+mj-cs"/>
              </a:rPr>
              <a:t> </a:t>
            </a:r>
          </a:p>
          <a:p>
            <a:pPr lvl="0" algn="l" rtl="0"/>
            <a:r>
              <a:rPr lang="en-US" dirty="0">
                <a:solidFill>
                  <a:srgbClr val="FF0000"/>
                </a:solidFill>
                <a:cs typeface="+mj-cs"/>
              </a:rPr>
              <a:t>Dry and sticky mouth, </a:t>
            </a:r>
          </a:p>
          <a:p>
            <a:pPr lvl="0" algn="l" rtl="0"/>
            <a:r>
              <a:rPr lang="en-US" dirty="0">
                <a:solidFill>
                  <a:srgbClr val="FF0000"/>
                </a:solidFill>
                <a:cs typeface="+mj-cs"/>
              </a:rPr>
              <a:t>Sleepiness or tiredness, or thirst.</a:t>
            </a:r>
          </a:p>
          <a:p>
            <a:pPr lvl="0" algn="l" rtl="0"/>
            <a:r>
              <a:rPr lang="en-US" dirty="0">
                <a:solidFill>
                  <a:srgbClr val="FF0000"/>
                </a:solidFill>
                <a:cs typeface="+mj-cs"/>
              </a:rPr>
              <a:t>Decreased urination, few or no tears when crying, </a:t>
            </a:r>
          </a:p>
          <a:p>
            <a:pPr lvl="0" algn="l" rtl="0"/>
            <a:r>
              <a:rPr lang="en-US" dirty="0">
                <a:solidFill>
                  <a:srgbClr val="FF0000"/>
                </a:solidFill>
                <a:cs typeface="+mj-cs"/>
              </a:rPr>
              <a:t>Muscle weakness, headache </a:t>
            </a:r>
          </a:p>
          <a:p>
            <a:pPr lvl="0" algn="l" rtl="0"/>
            <a:r>
              <a:rPr lang="en-US" dirty="0">
                <a:solidFill>
                  <a:srgbClr val="FF0000"/>
                </a:solidFill>
                <a:cs typeface="+mj-cs"/>
              </a:rPr>
              <a:t>Dizziness or lightheadedness.</a:t>
            </a:r>
          </a:p>
          <a:p>
            <a:pPr marL="0" indent="0" algn="l" rtl="0">
              <a:buNone/>
            </a:pPr>
            <a:r>
              <a:rPr lang="en-US" dirty="0">
                <a:latin typeface="Times New Roman" pitchFamily="18" charset="0"/>
                <a:cs typeface="Times New Roman" pitchFamily="18" charset="0"/>
              </a:rPr>
              <a:t>8. Encouraging </a:t>
            </a:r>
            <a:r>
              <a:rPr lang="en-US" dirty="0">
                <a:latin typeface="Times New Roman" pitchFamily="18" charset="0"/>
                <a:cs typeface="Times New Roman" pitchFamily="18" charset="0"/>
              </a:rPr>
              <a:t>the patient to eat small meals every few hours to help prevent vomiting </a:t>
            </a:r>
          </a:p>
        </p:txBody>
      </p:sp>
      <p:pic>
        <p:nvPicPr>
          <p:cNvPr id="3074"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1124744"/>
            <a:ext cx="2664296" cy="2088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46164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latin typeface="Times New Roman"/>
                <a:ea typeface="Times New Roman"/>
              </a:rPr>
              <a:t>Complications of pertussis</a:t>
            </a:r>
            <a:endParaRPr lang="ar-IQ" dirty="0"/>
          </a:p>
        </p:txBody>
      </p:sp>
      <p:sp>
        <p:nvSpPr>
          <p:cNvPr id="3" name="Content Placeholder 2"/>
          <p:cNvSpPr>
            <a:spLocks noGrp="1"/>
          </p:cNvSpPr>
          <p:nvPr>
            <p:ph idx="1"/>
          </p:nvPr>
        </p:nvSpPr>
        <p:spPr>
          <a:xfrm>
            <a:off x="467544" y="1556792"/>
            <a:ext cx="8229600" cy="4497363"/>
          </a:xfrm>
        </p:spPr>
        <p:txBody>
          <a:bodyPr>
            <a:normAutofit fontScale="55000" lnSpcReduction="20000"/>
          </a:bodyPr>
          <a:lstStyle/>
          <a:p>
            <a:pPr marL="0" indent="0" algn="just" rtl="0">
              <a:lnSpc>
                <a:spcPct val="150000"/>
              </a:lnSpc>
              <a:buSzPts val="1000"/>
              <a:buNone/>
              <a:tabLst>
                <a:tab pos="457200" algn="l"/>
              </a:tabLst>
            </a:pPr>
            <a:r>
              <a:rPr lang="en-US" sz="5100" dirty="0" smtClean="0">
                <a:latin typeface="Times New Roman"/>
                <a:ea typeface="Times New Roman"/>
                <a:cs typeface="Arial"/>
              </a:rPr>
              <a:t>1</a:t>
            </a:r>
            <a:r>
              <a:rPr lang="en-US" sz="4400" dirty="0">
                <a:latin typeface="Times New Roman"/>
                <a:ea typeface="Times New Roman"/>
                <a:cs typeface="Arial"/>
              </a:rPr>
              <a:t>. </a:t>
            </a:r>
            <a:r>
              <a:rPr lang="en-US" sz="4400" dirty="0">
                <a:latin typeface="Times New Roman"/>
                <a:ea typeface="Times New Roman"/>
                <a:cs typeface="Arial"/>
              </a:rPr>
              <a:t>Dehydration </a:t>
            </a:r>
            <a:r>
              <a:rPr lang="en-US" sz="4400" dirty="0">
                <a:latin typeface="Times New Roman"/>
                <a:ea typeface="Times New Roman"/>
                <a:cs typeface="Arial"/>
              </a:rPr>
              <a:t>or weight loss due to feeding difficulties in </a:t>
            </a:r>
            <a:r>
              <a:rPr lang="en-US" sz="4400" dirty="0">
                <a:latin typeface="Times New Roman"/>
                <a:ea typeface="Times New Roman"/>
                <a:cs typeface="Arial"/>
              </a:rPr>
              <a:t>infant</a:t>
            </a:r>
            <a:endParaRPr lang="en-US" sz="4400" dirty="0">
              <a:latin typeface="Times New Roman"/>
              <a:ea typeface="Times New Roman"/>
              <a:cs typeface="Arial"/>
            </a:endParaRPr>
          </a:p>
          <a:p>
            <a:pPr marL="0" lvl="0" indent="0" algn="just" rtl="0">
              <a:lnSpc>
                <a:spcPct val="150000"/>
              </a:lnSpc>
              <a:buSzPts val="1000"/>
              <a:buNone/>
              <a:tabLst>
                <a:tab pos="457200" algn="l"/>
              </a:tabLst>
            </a:pPr>
            <a:r>
              <a:rPr lang="en-US" sz="4400" dirty="0" smtClean="0">
                <a:latin typeface="Times New Roman"/>
                <a:ea typeface="Times New Roman"/>
                <a:cs typeface="Arial"/>
              </a:rPr>
              <a:t>2. Abdominal </a:t>
            </a:r>
            <a:r>
              <a:rPr lang="en-US" sz="4400" dirty="0">
                <a:latin typeface="Times New Roman"/>
                <a:ea typeface="Times New Roman"/>
                <a:cs typeface="Arial"/>
              </a:rPr>
              <a:t>hernias</a:t>
            </a:r>
            <a:endParaRPr lang="en-US" sz="3300" dirty="0">
              <a:ea typeface="Calibri"/>
              <a:cs typeface="Arial"/>
            </a:endParaRPr>
          </a:p>
          <a:p>
            <a:pPr marL="0" lvl="0" indent="0" algn="just" rtl="0">
              <a:lnSpc>
                <a:spcPct val="150000"/>
              </a:lnSpc>
              <a:buSzPts val="1000"/>
              <a:buNone/>
              <a:tabLst>
                <a:tab pos="457200" algn="l"/>
              </a:tabLst>
            </a:pPr>
            <a:r>
              <a:rPr lang="en-US" sz="4400" dirty="0" smtClean="0">
                <a:latin typeface="Times New Roman"/>
                <a:ea typeface="Times New Roman"/>
                <a:cs typeface="Arial"/>
              </a:rPr>
              <a:t>3. Pneumonia</a:t>
            </a:r>
            <a:endParaRPr lang="en-US" sz="3300" dirty="0">
              <a:ea typeface="Calibri"/>
              <a:cs typeface="Arial"/>
            </a:endParaRPr>
          </a:p>
          <a:p>
            <a:pPr marL="0" lvl="0" indent="0" algn="just" rtl="0">
              <a:lnSpc>
                <a:spcPct val="150000"/>
              </a:lnSpc>
              <a:buSzPts val="1000"/>
              <a:buNone/>
              <a:tabLst>
                <a:tab pos="457200" algn="l"/>
              </a:tabLst>
            </a:pPr>
            <a:r>
              <a:rPr lang="en-US" sz="4400" dirty="0" smtClean="0">
                <a:latin typeface="Times New Roman"/>
                <a:ea typeface="Times New Roman"/>
                <a:cs typeface="Arial"/>
              </a:rPr>
              <a:t>4. Slowed </a:t>
            </a:r>
            <a:r>
              <a:rPr lang="en-US" sz="4400" dirty="0">
                <a:latin typeface="Times New Roman"/>
                <a:ea typeface="Times New Roman"/>
                <a:cs typeface="Arial"/>
              </a:rPr>
              <a:t>or stopped breathing</a:t>
            </a:r>
            <a:endParaRPr lang="en-US" sz="3300" dirty="0">
              <a:ea typeface="Calibri"/>
              <a:cs typeface="Arial"/>
            </a:endParaRPr>
          </a:p>
          <a:p>
            <a:pPr marL="0" lvl="0" indent="0" algn="just" rtl="0">
              <a:lnSpc>
                <a:spcPct val="150000"/>
              </a:lnSpc>
              <a:buSzPts val="1000"/>
              <a:buNone/>
              <a:tabLst>
                <a:tab pos="457200" algn="l"/>
              </a:tabLst>
            </a:pPr>
            <a:r>
              <a:rPr lang="en-US" sz="4400" dirty="0" smtClean="0">
                <a:latin typeface="Times New Roman"/>
                <a:ea typeface="Times New Roman"/>
                <a:cs typeface="Arial"/>
              </a:rPr>
              <a:t>5. </a:t>
            </a:r>
            <a:r>
              <a:rPr lang="en-US" sz="4400" dirty="0">
                <a:latin typeface="Times New Roman"/>
                <a:ea typeface="Times New Roman"/>
                <a:cs typeface="Arial"/>
              </a:rPr>
              <a:t>Bruised or cracked </a:t>
            </a:r>
            <a:r>
              <a:rPr lang="en-US" sz="4400" dirty="0" smtClean="0">
                <a:latin typeface="Times New Roman"/>
                <a:ea typeface="Times New Roman"/>
                <a:cs typeface="Arial"/>
              </a:rPr>
              <a:t>ribs</a:t>
            </a:r>
          </a:p>
          <a:p>
            <a:pPr marL="0" lvl="0" indent="0" algn="just" rtl="0">
              <a:lnSpc>
                <a:spcPct val="150000"/>
              </a:lnSpc>
              <a:buSzPts val="1000"/>
              <a:buNone/>
              <a:tabLst>
                <a:tab pos="457200" algn="l"/>
              </a:tabLst>
            </a:pPr>
            <a:r>
              <a:rPr lang="en-US" sz="4400" dirty="0" smtClean="0">
                <a:latin typeface="Times New Roman"/>
                <a:ea typeface="Times New Roman"/>
                <a:cs typeface="Arial"/>
              </a:rPr>
              <a:t>6. Seizures</a:t>
            </a:r>
            <a:endParaRPr lang="en-US" sz="3300" dirty="0">
              <a:ea typeface="Calibri"/>
              <a:cs typeface="Arial"/>
            </a:endParaRPr>
          </a:p>
          <a:p>
            <a:pPr marL="0" lvl="0" indent="0" algn="just" rtl="0">
              <a:lnSpc>
                <a:spcPct val="150000"/>
              </a:lnSpc>
              <a:buSzPts val="1000"/>
              <a:buNone/>
              <a:tabLst>
                <a:tab pos="457200" algn="l"/>
              </a:tabLst>
            </a:pPr>
            <a:r>
              <a:rPr lang="en-US" sz="4400" dirty="0" smtClean="0">
                <a:latin typeface="Times New Roman"/>
                <a:ea typeface="Times New Roman"/>
                <a:cs typeface="Arial"/>
              </a:rPr>
              <a:t>7. Brain </a:t>
            </a:r>
            <a:r>
              <a:rPr lang="en-US" sz="4400" dirty="0">
                <a:latin typeface="Times New Roman"/>
                <a:ea typeface="Times New Roman"/>
                <a:cs typeface="Arial"/>
              </a:rPr>
              <a:t>damage</a:t>
            </a:r>
            <a:endParaRPr lang="en-US" sz="3300" dirty="0">
              <a:ea typeface="Calibri"/>
              <a:cs typeface="Arial"/>
            </a:endParaRPr>
          </a:p>
          <a:p>
            <a:pPr algn="l" rtl="0"/>
            <a:endParaRPr lang="ar-IQ" dirty="0"/>
          </a:p>
        </p:txBody>
      </p:sp>
      <p:pic>
        <p:nvPicPr>
          <p:cNvPr id="4098"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2132856"/>
            <a:ext cx="3672408" cy="237626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4581128"/>
            <a:ext cx="3672408" cy="2040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7726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Major types of head injuries</a:t>
            </a:r>
            <a:endParaRPr lang="ar-IQ" dirty="0"/>
          </a:p>
        </p:txBody>
      </p:sp>
      <p:sp>
        <p:nvSpPr>
          <p:cNvPr id="3" name="Content Placeholder 2"/>
          <p:cNvSpPr>
            <a:spLocks noGrp="1"/>
          </p:cNvSpPr>
          <p:nvPr>
            <p:ph idx="1"/>
          </p:nvPr>
        </p:nvSpPr>
        <p:spPr/>
        <p:txBody>
          <a:bodyPr>
            <a:normAutofit fontScale="92500" lnSpcReduction="20000"/>
          </a:bodyPr>
          <a:lstStyle/>
          <a:p>
            <a:pPr lvl="0" algn="just" rtl="0">
              <a:lnSpc>
                <a:spcPct val="150000"/>
              </a:lnSpc>
              <a:buFont typeface="+mj-lt"/>
              <a:buAutoNum type="arabicPeriod"/>
            </a:pPr>
            <a:r>
              <a:rPr lang="en-US" b="1" dirty="0">
                <a:latin typeface="Times New Roman"/>
                <a:ea typeface="Times New Roman"/>
                <a:cs typeface="Arial"/>
              </a:rPr>
              <a:t>Hematoma</a:t>
            </a:r>
            <a:endParaRPr lang="en-US" sz="2400" dirty="0">
              <a:ea typeface="Calibri"/>
              <a:cs typeface="Arial"/>
            </a:endParaRPr>
          </a:p>
          <a:p>
            <a:pPr algn="just" rtl="0">
              <a:lnSpc>
                <a:spcPct val="150000"/>
              </a:lnSpc>
              <a:spcAft>
                <a:spcPts val="0"/>
              </a:spcAft>
            </a:pPr>
            <a:r>
              <a:rPr lang="en-US" dirty="0">
                <a:latin typeface="Times New Roman"/>
                <a:ea typeface="Times New Roman"/>
                <a:cs typeface="Arial"/>
              </a:rPr>
              <a:t>A hematoma is a collection, or clotting, of blood outside the blood vessels. It can be very serious if a hematoma occurs in the brain. The clotting can cause pressure to build inside the skull, which causing can</a:t>
            </a:r>
            <a:r>
              <a:rPr lang="en-US" sz="2400" dirty="0">
                <a:ea typeface="Calibri"/>
                <a:cs typeface="Arial"/>
              </a:rPr>
              <a:t> </a:t>
            </a:r>
            <a:r>
              <a:rPr lang="en-US" dirty="0">
                <a:latin typeface="Times New Roman"/>
                <a:ea typeface="Times New Roman"/>
                <a:cs typeface="Arial"/>
              </a:rPr>
              <a:t>lose consciousness or result in permanent brain damage.</a:t>
            </a:r>
            <a:endParaRPr lang="en-US" sz="2400" dirty="0">
              <a:ea typeface="Calibri"/>
              <a:cs typeface="Arial"/>
            </a:endParaRPr>
          </a:p>
        </p:txBody>
      </p:sp>
    </p:spTree>
    <p:extLst>
      <p:ext uri="{BB962C8B-B14F-4D97-AF65-F5344CB8AC3E}">
        <p14:creationId xmlns:p14="http://schemas.microsoft.com/office/powerpoint/2010/main" val="82735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20688"/>
            <a:ext cx="8712968" cy="4248472"/>
          </a:xfrm>
        </p:spPr>
        <p:txBody>
          <a:bodyPr>
            <a:normAutofit/>
          </a:bodyPr>
          <a:lstStyle/>
          <a:p>
            <a:pPr marL="0" indent="0" algn="just" rtl="0">
              <a:lnSpc>
                <a:spcPct val="150000"/>
              </a:lnSpc>
              <a:spcAft>
                <a:spcPts val="0"/>
              </a:spcAft>
              <a:buNone/>
            </a:pPr>
            <a:r>
              <a:rPr lang="en-US" b="1" dirty="0" smtClean="0">
                <a:latin typeface="Times New Roman"/>
                <a:ea typeface="Times New Roman"/>
                <a:cs typeface="Arial"/>
              </a:rPr>
              <a:t>2. </a:t>
            </a:r>
            <a:r>
              <a:rPr lang="en-US" sz="2800" b="1" dirty="0">
                <a:latin typeface="Times New Roman"/>
                <a:ea typeface="Times New Roman"/>
                <a:cs typeface="Arial"/>
              </a:rPr>
              <a:t>Hemorrhage</a:t>
            </a:r>
            <a:endParaRPr lang="en-US" sz="2000" dirty="0">
              <a:ea typeface="Calibri"/>
              <a:cs typeface="Arial"/>
            </a:endParaRPr>
          </a:p>
          <a:p>
            <a:pPr marL="0" indent="0" algn="just" rtl="0">
              <a:lnSpc>
                <a:spcPct val="150000"/>
              </a:lnSpc>
              <a:spcBef>
                <a:spcPts val="0"/>
              </a:spcBef>
              <a:spcAft>
                <a:spcPts val="0"/>
              </a:spcAft>
              <a:buNone/>
            </a:pPr>
            <a:r>
              <a:rPr lang="en-US" sz="2000" b="1" dirty="0">
                <a:latin typeface="Times New Roman"/>
                <a:ea typeface="Times New Roman"/>
                <a:cs typeface="Arial"/>
              </a:rPr>
              <a:t>A hemorrhage is uncontrolled bleeding. There can be bleeding in the space around the brain, which is a subarachnoid hemorrhage, or bleeding within the brain tissue, which is an intracerebral hemorrhage. The severity of intracerebral hemorrhages depends on how much bleeding there is, but over time </a:t>
            </a:r>
            <a:r>
              <a:rPr lang="en-US" sz="2000" b="1" dirty="0" smtClean="0">
                <a:latin typeface="Times New Roman"/>
                <a:ea typeface="Times New Roman"/>
                <a:cs typeface="Arial"/>
              </a:rPr>
              <a:t>any amount </a:t>
            </a:r>
            <a:r>
              <a:rPr lang="en-US" sz="2000" b="1" dirty="0">
                <a:latin typeface="Times New Roman"/>
                <a:ea typeface="Times New Roman"/>
                <a:cs typeface="Arial"/>
              </a:rPr>
              <a:t>of blood </a:t>
            </a:r>
            <a:r>
              <a:rPr lang="en-US" sz="2000" b="1" dirty="0" smtClean="0">
                <a:latin typeface="Times New Roman"/>
                <a:ea typeface="Times New Roman"/>
                <a:cs typeface="Arial"/>
              </a:rPr>
              <a:t>can cause pressure to build.</a:t>
            </a:r>
          </a:p>
          <a:p>
            <a:pPr marL="0" indent="0" algn="just" rtl="0">
              <a:lnSpc>
                <a:spcPct val="150000"/>
              </a:lnSpc>
              <a:spcBef>
                <a:spcPts val="0"/>
              </a:spcBef>
              <a:spcAft>
                <a:spcPts val="0"/>
              </a:spcAft>
              <a:buNone/>
            </a:pPr>
            <a:r>
              <a:rPr lang="en-US" sz="2000" dirty="0" smtClean="0">
                <a:latin typeface="Times New Roman"/>
                <a:ea typeface="Times New Roman"/>
                <a:cs typeface="Arial"/>
              </a:rPr>
              <a:t> </a:t>
            </a:r>
            <a:endParaRPr lang="ar-IQ" dirty="0"/>
          </a:p>
        </p:txBody>
      </p:sp>
      <p:pic>
        <p:nvPicPr>
          <p:cNvPr id="3074"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6820" y="3761656"/>
            <a:ext cx="4207668" cy="297971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761656"/>
            <a:ext cx="4361284" cy="2979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1861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404664"/>
            <a:ext cx="4536504" cy="4032448"/>
          </a:xfrm>
        </p:spPr>
        <p:txBody>
          <a:bodyPr>
            <a:normAutofit fontScale="77500" lnSpcReduction="20000"/>
          </a:bodyPr>
          <a:lstStyle/>
          <a:p>
            <a:pPr marL="0" lvl="0" indent="0" algn="just" rtl="0">
              <a:lnSpc>
                <a:spcPct val="150000"/>
              </a:lnSpc>
              <a:buNone/>
            </a:pPr>
            <a:r>
              <a:rPr lang="en-US" b="1" dirty="0" smtClean="0">
                <a:latin typeface="Times New Roman"/>
                <a:ea typeface="Times New Roman"/>
                <a:cs typeface="Arial"/>
              </a:rPr>
              <a:t>3. </a:t>
            </a:r>
            <a:r>
              <a:rPr lang="en-US" b="1" u="sng" dirty="0" smtClean="0">
                <a:latin typeface="Times New Roman"/>
                <a:ea typeface="Times New Roman"/>
                <a:cs typeface="Arial"/>
              </a:rPr>
              <a:t>Concussion</a:t>
            </a:r>
            <a:r>
              <a:rPr lang="en-US" sz="2400" dirty="0" smtClean="0">
                <a:ea typeface="Times New Roman"/>
                <a:cs typeface="Arial"/>
              </a:rPr>
              <a:t> </a:t>
            </a:r>
            <a:r>
              <a:rPr lang="en-US" sz="2400" dirty="0" smtClean="0">
                <a:ea typeface="Times New Roman"/>
                <a:cs typeface="Arial"/>
              </a:rPr>
              <a:t>:- </a:t>
            </a:r>
            <a:r>
              <a:rPr lang="en-US" sz="3400" dirty="0" smtClean="0">
                <a:latin typeface="Times New Roman"/>
                <a:ea typeface="Times New Roman"/>
                <a:cs typeface="+mj-cs"/>
              </a:rPr>
              <a:t>A </a:t>
            </a:r>
            <a:r>
              <a:rPr lang="en-US" sz="3400" dirty="0">
                <a:latin typeface="Times New Roman"/>
                <a:ea typeface="Times New Roman"/>
                <a:cs typeface="+mj-cs"/>
              </a:rPr>
              <a:t>concussion is a brain injury that occurs when the brain bounces against the hard walls of the skull. Generally speaking, the loss of function associated with concussions is temporary. </a:t>
            </a:r>
            <a:endParaRPr lang="en-US" sz="2600" dirty="0">
              <a:ea typeface="Calibri"/>
              <a:cs typeface="+mj-cs"/>
            </a:endParaRPr>
          </a:p>
          <a:p>
            <a:pPr marL="0" indent="0" algn="l" rtl="0">
              <a:buNone/>
            </a:pPr>
            <a:endParaRPr lang="ar-IQ" dirty="0"/>
          </a:p>
        </p:txBody>
      </p:sp>
      <p:pic>
        <p:nvPicPr>
          <p:cNvPr id="4099" name="Picture 3"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620688"/>
            <a:ext cx="3816424" cy="612068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4149080"/>
            <a:ext cx="4464496"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107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xit" presetSubtype="0" fill="hold" nodeType="clickEffect">
                                  <p:stCondLst>
                                    <p:cond delay="0"/>
                                  </p:stCondLst>
                                  <p:childTnLst>
                                    <p:animEffect transition="out" filter="fade">
                                      <p:cBhvr>
                                        <p:cTn id="6" dur="2000"/>
                                        <p:tgtEl>
                                          <p:spTgt spid="4099"/>
                                        </p:tgtEl>
                                      </p:cBhvr>
                                    </p:animEffect>
                                    <p:anim calcmode="lin" valueType="num">
                                      <p:cBhvr>
                                        <p:cTn id="7" dur="2000"/>
                                        <p:tgtEl>
                                          <p:spTgt spid="4099"/>
                                        </p:tgtEl>
                                        <p:attrNameLst>
                                          <p:attrName>style.rotation</p:attrName>
                                        </p:attrNameLst>
                                      </p:cBhvr>
                                      <p:tavLst>
                                        <p:tav tm="0">
                                          <p:val>
                                            <p:fltVal val="0"/>
                                          </p:val>
                                        </p:tav>
                                        <p:tav tm="100000">
                                          <p:val>
                                            <p:fltVal val="720"/>
                                          </p:val>
                                        </p:tav>
                                      </p:tavLst>
                                    </p:anim>
                                    <p:anim calcmode="lin" valueType="num">
                                      <p:cBhvr>
                                        <p:cTn id="8" dur="2000"/>
                                        <p:tgtEl>
                                          <p:spTgt spid="4099"/>
                                        </p:tgtEl>
                                        <p:attrNameLst>
                                          <p:attrName>ppt_h</p:attrName>
                                        </p:attrNameLst>
                                      </p:cBhvr>
                                      <p:tavLst>
                                        <p:tav tm="0">
                                          <p:val>
                                            <p:strVal val="ppt_h"/>
                                          </p:val>
                                        </p:tav>
                                        <p:tav tm="100000">
                                          <p:val>
                                            <p:fltVal val="0"/>
                                          </p:val>
                                        </p:tav>
                                      </p:tavLst>
                                    </p:anim>
                                    <p:anim calcmode="lin" valueType="num">
                                      <p:cBhvr>
                                        <p:cTn id="9" dur="2000"/>
                                        <p:tgtEl>
                                          <p:spTgt spid="4099"/>
                                        </p:tgtEl>
                                        <p:attrNameLst>
                                          <p:attrName>ppt_w</p:attrName>
                                        </p:attrNameLst>
                                      </p:cBhvr>
                                      <p:tavLst>
                                        <p:tav tm="0">
                                          <p:val>
                                            <p:strVal val="ppt_w"/>
                                          </p:val>
                                        </p:tav>
                                        <p:tav tm="100000">
                                          <p:val>
                                            <p:fltVal val="0"/>
                                          </p:val>
                                        </p:tav>
                                      </p:tavLst>
                                    </p:anim>
                                    <p:set>
                                      <p:cBhvr>
                                        <p:cTn id="10" dur="1" fill="hold">
                                          <p:stCondLst>
                                            <p:cond delay="1999"/>
                                          </p:stCondLst>
                                        </p:cTn>
                                        <p:tgtEl>
                                          <p:spTgt spid="409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circle(in)">
                                      <p:cBhvr>
                                        <p:cTn id="15"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4032449"/>
          </a:xfrm>
        </p:spPr>
        <p:txBody>
          <a:bodyPr>
            <a:normAutofit fontScale="77500" lnSpcReduction="20000"/>
          </a:bodyPr>
          <a:lstStyle/>
          <a:p>
            <a:pPr marL="0" lvl="0" indent="0" algn="just" rtl="0">
              <a:lnSpc>
                <a:spcPct val="150000"/>
              </a:lnSpc>
              <a:buNone/>
            </a:pPr>
            <a:r>
              <a:rPr lang="en-US" b="1" dirty="0" smtClean="0">
                <a:latin typeface="Times New Roman"/>
                <a:ea typeface="Times New Roman"/>
                <a:cs typeface="Arial"/>
              </a:rPr>
              <a:t>4. </a:t>
            </a:r>
            <a:r>
              <a:rPr lang="en-US" b="1" u="sng" dirty="0" smtClean="0">
                <a:latin typeface="Times New Roman"/>
                <a:ea typeface="Times New Roman"/>
                <a:cs typeface="Arial"/>
              </a:rPr>
              <a:t>Edema</a:t>
            </a:r>
            <a:r>
              <a:rPr lang="en-US" sz="2400" dirty="0">
                <a:ea typeface="Times New Roman"/>
                <a:cs typeface="Arial"/>
              </a:rPr>
              <a:t> </a:t>
            </a:r>
            <a:r>
              <a:rPr lang="en-US" sz="2400" dirty="0" smtClean="0">
                <a:ea typeface="Times New Roman"/>
                <a:cs typeface="Arial"/>
              </a:rPr>
              <a:t>:- </a:t>
            </a:r>
            <a:r>
              <a:rPr lang="en-US" sz="3400" dirty="0" smtClean="0">
                <a:latin typeface="Times New Roman"/>
                <a:ea typeface="Times New Roman"/>
                <a:cs typeface="Arial"/>
              </a:rPr>
              <a:t>Any </a:t>
            </a:r>
            <a:r>
              <a:rPr lang="en-US" sz="3400" dirty="0">
                <a:latin typeface="Times New Roman"/>
                <a:ea typeface="Times New Roman"/>
                <a:cs typeface="Arial"/>
              </a:rPr>
              <a:t>brain injury can lead to edema, or swelling. Many injuries cause swelling of the surrounding tissues, but it’s more serious when it occurs in the brain. The skull can’t stretch to accommodate the swelling, which leads to a buildup of pressure in the brain. This can cause the brain to press against the skull.</a:t>
            </a:r>
            <a:endParaRPr lang="en-US" sz="2600" dirty="0">
              <a:ea typeface="Calibri"/>
              <a:cs typeface="Arial"/>
            </a:endParaRPr>
          </a:p>
        </p:txBody>
      </p:sp>
      <p:pic>
        <p:nvPicPr>
          <p:cNvPr id="4"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3068960"/>
            <a:ext cx="4189065" cy="373189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3429000"/>
            <a:ext cx="3888432" cy="3371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691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path" presetSubtype="0" accel="50000" decel="50000" fill="hold" nodeType="clickEffect">
                                  <p:stCondLst>
                                    <p:cond delay="0"/>
                                  </p:stCondLst>
                                  <p:childTnLst>
                                    <p:animMotion origin="layout" path="M 0 0 C 0.017 0 0.031 0.014 0.031 0.031 C 0.031 0.049 0.017 0.063 0 0.063 C -0.017 0.063 -0.031 0.077 -0.031 0.094 C -0.031 0.111 -0.017 0.125 0 0.125 C 0.017 0.125 0.031 0.139 0.031 0.156 C 0.031 0.173 0.017 0.187 0 0.187 C -0.017 0.187 -0.031 0.201 -0.031 0.219 C -0.031 0.236 -0.017 0.25 0 0.25 C 0.017 0.25 0.031 0.236 0.031 0.219 C 0.031 0.201 0.017 0.187 0 0.187 C -0.017 0.187 -0.031 0.173 -0.031 0.156 C -0.031 0.139 -0.017 0.125 0 0.125 C 0.017 0.125 0.031 0.111 0.031 0.094 C 0.031 0.077 0.017 0.063 0 0.063 C -0.017 0.063 -0.031 0.049 -0.031 0.031 C -0.031 0.014 -0.017 0 0 0 Z" pathEditMode="relative" ptsTypes="">
                                      <p:cBhvr>
                                        <p:cTn id="6" dur="2000" fill="hold"/>
                                        <p:tgtEl>
                                          <p:spTgt spid="4"/>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additive="base">
                                        <p:cTn id="11" dur="500" fill="hold"/>
                                        <p:tgtEl>
                                          <p:spTgt spid="5122"/>
                                        </p:tgtEl>
                                        <p:attrNameLst>
                                          <p:attrName>ppt_x</p:attrName>
                                        </p:attrNameLst>
                                      </p:cBhvr>
                                      <p:tavLst>
                                        <p:tav tm="0">
                                          <p:val>
                                            <p:strVal val="#ppt_x"/>
                                          </p:val>
                                        </p:tav>
                                        <p:tav tm="100000">
                                          <p:val>
                                            <p:strVal val="#ppt_x"/>
                                          </p:val>
                                        </p:tav>
                                      </p:tavLst>
                                    </p:anim>
                                    <p:anim calcmode="lin" valueType="num">
                                      <p:cBhvr additive="base">
                                        <p:cTn id="12"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g\Desktop\images.jpg"/>
          <p:cNvPicPr>
            <a:picLocks noChangeAspect="1" noChangeArrowheads="1"/>
          </p:cNvPicPr>
          <p:nvPr/>
        </p:nvPicPr>
        <p:blipFill rotWithShape="1">
          <a:blip r:embed="rId2">
            <a:extLst>
              <a:ext uri="{28A0092B-C50C-407E-A947-70E740481C1C}">
                <a14:useLocalDpi xmlns:a14="http://schemas.microsoft.com/office/drawing/2010/main" val="0"/>
              </a:ext>
            </a:extLst>
          </a:blip>
          <a:srcRect r="26755"/>
          <a:stretch/>
        </p:blipFill>
        <p:spPr bwMode="auto">
          <a:xfrm>
            <a:off x="5482591" y="476672"/>
            <a:ext cx="3672408" cy="597666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57200" y="476672"/>
            <a:ext cx="5338936" cy="6120680"/>
          </a:xfrm>
        </p:spPr>
        <p:txBody>
          <a:bodyPr>
            <a:normAutofit fontScale="85000" lnSpcReduction="10000"/>
          </a:bodyPr>
          <a:lstStyle/>
          <a:p>
            <a:pPr marL="0" lvl="0" indent="0" algn="just" rtl="0">
              <a:lnSpc>
                <a:spcPct val="150000"/>
              </a:lnSpc>
              <a:buNone/>
            </a:pPr>
            <a:r>
              <a:rPr lang="en-US" b="1" u="sng" dirty="0" smtClean="0">
                <a:latin typeface="Times New Roman"/>
                <a:ea typeface="Times New Roman"/>
                <a:cs typeface="Arial"/>
              </a:rPr>
              <a:t>5. Skull fracture</a:t>
            </a:r>
            <a:endParaRPr lang="en-US" sz="2400" u="sng" dirty="0" smtClean="0">
              <a:ea typeface="Times New Roman"/>
              <a:cs typeface="Arial"/>
            </a:endParaRPr>
          </a:p>
          <a:p>
            <a:pPr marL="0" lvl="0" indent="0" algn="just" rtl="0">
              <a:lnSpc>
                <a:spcPct val="150000"/>
              </a:lnSpc>
              <a:buNone/>
            </a:pPr>
            <a:r>
              <a:rPr lang="en-US" dirty="0" smtClean="0">
                <a:latin typeface="Times New Roman"/>
                <a:ea typeface="Times New Roman"/>
                <a:cs typeface="Arial"/>
              </a:rPr>
              <a:t>Unlike </a:t>
            </a:r>
            <a:r>
              <a:rPr lang="en-US" dirty="0">
                <a:latin typeface="Times New Roman"/>
                <a:ea typeface="Times New Roman"/>
                <a:cs typeface="Arial"/>
              </a:rPr>
              <a:t>most bones in </a:t>
            </a:r>
            <a:r>
              <a:rPr lang="en-US" dirty="0" smtClean="0">
                <a:latin typeface="Times New Roman"/>
                <a:ea typeface="Times New Roman"/>
                <a:cs typeface="Arial"/>
              </a:rPr>
              <a:t>the </a:t>
            </a:r>
            <a:r>
              <a:rPr lang="en-US" dirty="0">
                <a:latin typeface="Times New Roman"/>
                <a:ea typeface="Times New Roman"/>
                <a:cs typeface="Arial"/>
              </a:rPr>
              <a:t>body, </a:t>
            </a:r>
            <a:r>
              <a:rPr lang="en-US" dirty="0" smtClean="0">
                <a:latin typeface="Times New Roman"/>
                <a:ea typeface="Times New Roman"/>
                <a:cs typeface="Arial"/>
              </a:rPr>
              <a:t>the </a:t>
            </a:r>
            <a:r>
              <a:rPr lang="en-US" dirty="0">
                <a:latin typeface="Times New Roman"/>
                <a:ea typeface="Times New Roman"/>
                <a:cs typeface="Arial"/>
              </a:rPr>
              <a:t>skull </a:t>
            </a:r>
            <a:r>
              <a:rPr lang="en-US" dirty="0" smtClean="0">
                <a:latin typeface="Times New Roman"/>
                <a:ea typeface="Times New Roman"/>
                <a:cs typeface="Arial"/>
              </a:rPr>
              <a:t>doesn’t </a:t>
            </a:r>
            <a:r>
              <a:rPr lang="en-US" dirty="0">
                <a:latin typeface="Times New Roman"/>
                <a:ea typeface="Times New Roman"/>
                <a:cs typeface="Arial"/>
              </a:rPr>
              <a:t>have bone </a:t>
            </a:r>
            <a:r>
              <a:rPr lang="en-US" dirty="0" smtClean="0">
                <a:latin typeface="Times New Roman"/>
                <a:ea typeface="Times New Roman"/>
                <a:cs typeface="Arial"/>
              </a:rPr>
              <a:t>marrow</a:t>
            </a:r>
            <a:r>
              <a:rPr lang="en-US" dirty="0">
                <a:latin typeface="Times New Roman"/>
                <a:ea typeface="Times New Roman"/>
                <a:cs typeface="Arial"/>
              </a:rPr>
              <a:t>. </a:t>
            </a:r>
            <a:endParaRPr lang="en-US" dirty="0" smtClean="0">
              <a:latin typeface="Times New Roman"/>
              <a:ea typeface="Times New Roman"/>
              <a:cs typeface="Arial"/>
            </a:endParaRPr>
          </a:p>
          <a:p>
            <a:pPr marL="0" lvl="0" indent="0" algn="just" rtl="0">
              <a:lnSpc>
                <a:spcPct val="150000"/>
              </a:lnSpc>
              <a:buNone/>
            </a:pPr>
            <a:r>
              <a:rPr lang="en-US" dirty="0" smtClean="0">
                <a:latin typeface="Times New Roman"/>
                <a:ea typeface="Times New Roman"/>
                <a:cs typeface="Arial"/>
              </a:rPr>
              <a:t>This </a:t>
            </a:r>
            <a:r>
              <a:rPr lang="en-US" dirty="0">
                <a:latin typeface="Times New Roman"/>
                <a:ea typeface="Times New Roman"/>
                <a:cs typeface="Arial"/>
              </a:rPr>
              <a:t>makes the skull very strong and difficult to break. A broken skull is unable to absorb the impact of a blow, making it more likely that there will also be damage to the brain. </a:t>
            </a:r>
            <a:endParaRPr lang="ar-IQ" dirty="0"/>
          </a:p>
        </p:txBody>
      </p:sp>
    </p:spTree>
    <p:extLst>
      <p:ext uri="{BB962C8B-B14F-4D97-AF65-F5344CB8AC3E}">
        <p14:creationId xmlns:p14="http://schemas.microsoft.com/office/powerpoint/2010/main" val="40382752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4978896" cy="5976664"/>
          </a:xfrm>
        </p:spPr>
        <p:txBody>
          <a:bodyPr>
            <a:normAutofit fontScale="85000" lnSpcReduction="10000"/>
          </a:bodyPr>
          <a:lstStyle/>
          <a:p>
            <a:pPr marL="0" lvl="0" indent="0" algn="just" rtl="0">
              <a:lnSpc>
                <a:spcPct val="150000"/>
              </a:lnSpc>
              <a:buNone/>
            </a:pPr>
            <a:r>
              <a:rPr lang="en-US" b="1" dirty="0" smtClean="0">
                <a:latin typeface="Times New Roman"/>
                <a:ea typeface="Times New Roman"/>
                <a:cs typeface="Arial"/>
              </a:rPr>
              <a:t>6. Diffuse </a:t>
            </a:r>
            <a:r>
              <a:rPr lang="en-US" b="1" dirty="0">
                <a:latin typeface="Times New Roman"/>
                <a:ea typeface="Times New Roman"/>
                <a:cs typeface="Arial"/>
              </a:rPr>
              <a:t>axonal </a:t>
            </a:r>
            <a:r>
              <a:rPr lang="en-US" b="1" dirty="0" smtClean="0">
                <a:latin typeface="Times New Roman"/>
                <a:ea typeface="Times New Roman"/>
                <a:cs typeface="Arial"/>
              </a:rPr>
              <a:t>injury</a:t>
            </a:r>
            <a:endParaRPr lang="en-US" sz="2400" dirty="0" smtClean="0">
              <a:ea typeface="Times New Roman"/>
              <a:cs typeface="Arial"/>
            </a:endParaRPr>
          </a:p>
          <a:p>
            <a:pPr marL="0" lvl="0" indent="0" algn="just" rtl="0">
              <a:lnSpc>
                <a:spcPct val="150000"/>
              </a:lnSpc>
              <a:buNone/>
            </a:pPr>
            <a:r>
              <a:rPr lang="en-US" dirty="0" smtClean="0">
                <a:latin typeface="Times New Roman"/>
                <a:ea typeface="Times New Roman"/>
                <a:cs typeface="Arial"/>
              </a:rPr>
              <a:t>A </a:t>
            </a:r>
            <a:r>
              <a:rPr lang="en-US" dirty="0">
                <a:latin typeface="Times New Roman"/>
                <a:ea typeface="Times New Roman"/>
                <a:cs typeface="Arial"/>
              </a:rPr>
              <a:t>diffuse axonal injury, or sheer injury, is an injury to the brain that doesn’t cause bleeding but does damage the brain cells. The damage to the brain cells results in them not being able to function and can also result in swelling, causing more damage.</a:t>
            </a:r>
            <a:endParaRPr lang="en-US" sz="2400" dirty="0">
              <a:ea typeface="Calibri"/>
              <a:cs typeface="Arial"/>
            </a:endParaRPr>
          </a:p>
          <a:p>
            <a:pPr algn="l" rtl="0"/>
            <a:endParaRPr lang="ar-IQ" dirty="0"/>
          </a:p>
        </p:txBody>
      </p:sp>
      <p:pic>
        <p:nvPicPr>
          <p:cNvPr id="7170"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1844824"/>
            <a:ext cx="3779912"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85172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792088"/>
          </a:xfrm>
        </p:spPr>
        <p:txBody>
          <a:bodyPr>
            <a:normAutofit/>
          </a:bodyPr>
          <a:lstStyle/>
          <a:p>
            <a:r>
              <a:rPr lang="en-US" b="1" u="sng" dirty="0">
                <a:latin typeface="Times New Roman"/>
                <a:ea typeface="Calibri"/>
                <a:cs typeface="Arial"/>
              </a:rPr>
              <a:t>Causes of head injury </a:t>
            </a:r>
            <a:endParaRPr lang="ar-IQ" dirty="0"/>
          </a:p>
        </p:txBody>
      </p:sp>
      <p:sp>
        <p:nvSpPr>
          <p:cNvPr id="3" name="Content Placeholder 2"/>
          <p:cNvSpPr>
            <a:spLocks noGrp="1"/>
          </p:cNvSpPr>
          <p:nvPr>
            <p:ph idx="1"/>
          </p:nvPr>
        </p:nvSpPr>
        <p:spPr/>
        <p:txBody>
          <a:bodyPr/>
          <a:lstStyle/>
          <a:p>
            <a:pPr marL="0" lvl="0" indent="0" algn="l" rtl="0">
              <a:lnSpc>
                <a:spcPct val="150000"/>
              </a:lnSpc>
              <a:buSzPts val="1000"/>
              <a:buNone/>
            </a:pPr>
            <a:r>
              <a:rPr lang="en-US" dirty="0" smtClean="0">
                <a:latin typeface="Times New Roman"/>
                <a:ea typeface="Times New Roman"/>
                <a:cs typeface="Arial"/>
              </a:rPr>
              <a:t>1- Motor </a:t>
            </a:r>
            <a:r>
              <a:rPr lang="en-US" dirty="0">
                <a:latin typeface="Times New Roman"/>
                <a:ea typeface="Times New Roman"/>
                <a:cs typeface="Arial"/>
              </a:rPr>
              <a:t>vehicle accidents</a:t>
            </a:r>
            <a:endParaRPr lang="en-US" sz="2400" dirty="0">
              <a:ea typeface="Calibri"/>
              <a:cs typeface="Arial"/>
            </a:endParaRPr>
          </a:p>
          <a:p>
            <a:pPr marL="0" lvl="0" indent="0" algn="l" rtl="0">
              <a:lnSpc>
                <a:spcPct val="150000"/>
              </a:lnSpc>
              <a:buSzPts val="1000"/>
              <a:buNone/>
            </a:pPr>
            <a:r>
              <a:rPr lang="en-US" dirty="0" smtClean="0">
                <a:latin typeface="Times New Roman"/>
                <a:ea typeface="Times New Roman"/>
                <a:cs typeface="Arial"/>
              </a:rPr>
              <a:t>2- Falls </a:t>
            </a:r>
            <a:r>
              <a:rPr lang="en-US" dirty="0">
                <a:latin typeface="Times New Roman"/>
                <a:ea typeface="Times New Roman"/>
                <a:cs typeface="Arial"/>
              </a:rPr>
              <a:t>from high</a:t>
            </a:r>
            <a:endParaRPr lang="en-US" sz="2400" dirty="0">
              <a:ea typeface="Calibri"/>
              <a:cs typeface="Arial"/>
            </a:endParaRPr>
          </a:p>
          <a:p>
            <a:pPr marL="0" lvl="0" indent="0" algn="l" rtl="0">
              <a:lnSpc>
                <a:spcPct val="150000"/>
              </a:lnSpc>
              <a:buSzPts val="1000"/>
              <a:buNone/>
            </a:pPr>
            <a:r>
              <a:rPr lang="en-US" dirty="0" smtClean="0">
                <a:latin typeface="Times New Roman"/>
                <a:ea typeface="Times New Roman"/>
                <a:cs typeface="Arial"/>
              </a:rPr>
              <a:t>3- Physical </a:t>
            </a:r>
            <a:r>
              <a:rPr lang="en-US" dirty="0">
                <a:latin typeface="Times New Roman"/>
                <a:ea typeface="Times New Roman"/>
                <a:cs typeface="Arial"/>
              </a:rPr>
              <a:t>assaults</a:t>
            </a:r>
            <a:endParaRPr lang="en-US" sz="2400" dirty="0">
              <a:ea typeface="Calibri"/>
              <a:cs typeface="Arial"/>
            </a:endParaRPr>
          </a:p>
          <a:p>
            <a:pPr marL="0" lvl="0" indent="0" algn="l" rtl="0">
              <a:lnSpc>
                <a:spcPct val="150000"/>
              </a:lnSpc>
              <a:buSzPts val="1000"/>
              <a:buNone/>
            </a:pPr>
            <a:r>
              <a:rPr lang="en-US" dirty="0" smtClean="0">
                <a:latin typeface="Times New Roman"/>
                <a:ea typeface="Times New Roman"/>
                <a:cs typeface="Arial"/>
              </a:rPr>
              <a:t>4- Sports-related </a:t>
            </a:r>
            <a:r>
              <a:rPr lang="en-US" dirty="0">
                <a:latin typeface="Times New Roman"/>
                <a:ea typeface="Times New Roman"/>
                <a:cs typeface="Arial"/>
              </a:rPr>
              <a:t>accidents</a:t>
            </a:r>
            <a:endParaRPr lang="en-US" sz="2400" dirty="0">
              <a:ea typeface="Calibri"/>
              <a:cs typeface="Arial"/>
            </a:endParaRPr>
          </a:p>
          <a:p>
            <a:pPr algn="l" rtl="0"/>
            <a:endParaRPr lang="ar-IQ" dirty="0"/>
          </a:p>
        </p:txBody>
      </p:sp>
      <p:pic>
        <p:nvPicPr>
          <p:cNvPr id="2050" name="Picture 2" descr="C:\Users\g\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5" y="4797152"/>
            <a:ext cx="3024336" cy="20608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g\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897" y="1484784"/>
            <a:ext cx="3380024" cy="5112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23880"/>
      </p:ext>
    </p:extLst>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TotalTime>
  <Words>1277</Words>
  <Application>Microsoft Office PowerPoint</Application>
  <PresentationFormat>On-screen Show (4:3)</PresentationFormat>
  <Paragraphs>100</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سمة Office</vt:lpstr>
      <vt:lpstr>           Head injury </vt:lpstr>
      <vt:lpstr>Definition</vt:lpstr>
      <vt:lpstr>Major types of head injuries</vt:lpstr>
      <vt:lpstr>PowerPoint Presentation</vt:lpstr>
      <vt:lpstr>PowerPoint Presentation</vt:lpstr>
      <vt:lpstr>PowerPoint Presentation</vt:lpstr>
      <vt:lpstr>PowerPoint Presentation</vt:lpstr>
      <vt:lpstr>PowerPoint Presentation</vt:lpstr>
      <vt:lpstr>Causes of head injury </vt:lpstr>
      <vt:lpstr>Signs and symptoms of head injury </vt:lpstr>
      <vt:lpstr>PowerPoint Presentation</vt:lpstr>
      <vt:lpstr>Diagnosis test for head injury</vt:lpstr>
      <vt:lpstr>Management of head injuries</vt:lpstr>
      <vt:lpstr>PowerPoint Presentation</vt:lpstr>
      <vt:lpstr>PowerPoint Presentation</vt:lpstr>
      <vt:lpstr>PowerPoint Presentation</vt:lpstr>
      <vt:lpstr>PowerPoint Presentation</vt:lpstr>
      <vt:lpstr>Pertussis</vt:lpstr>
      <vt:lpstr>Causes and Incubation period of pertussis</vt:lpstr>
      <vt:lpstr>Signs and symptoms</vt:lpstr>
      <vt:lpstr>Treatment of pertussis</vt:lpstr>
      <vt:lpstr>PowerPoint Presentation</vt:lpstr>
      <vt:lpstr>Complications of pertussis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 injury </dc:title>
  <dc:creator>g</dc:creator>
  <cp:lastModifiedBy>g</cp:lastModifiedBy>
  <cp:revision>17</cp:revision>
  <dcterms:created xsi:type="dcterms:W3CDTF">2017-11-17T07:55:20Z</dcterms:created>
  <dcterms:modified xsi:type="dcterms:W3CDTF">2017-11-17T11:09:45Z</dcterms:modified>
</cp:coreProperties>
</file>